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28" r:id="rId5"/>
    <p:sldMasterId id="2147483797" r:id="rId6"/>
    <p:sldMasterId id="2147483805" r:id="rId7"/>
    <p:sldMasterId id="2147483817" r:id="rId8"/>
  </p:sldMasterIdLst>
  <p:notesMasterIdLst>
    <p:notesMasterId r:id="rId108"/>
  </p:notesMasterIdLst>
  <p:sldIdLst>
    <p:sldId id="256" r:id="rId9"/>
    <p:sldId id="273" r:id="rId10"/>
    <p:sldId id="275" r:id="rId11"/>
    <p:sldId id="277" r:id="rId12"/>
    <p:sldId id="279" r:id="rId13"/>
    <p:sldId id="281" r:id="rId14"/>
    <p:sldId id="283" r:id="rId15"/>
    <p:sldId id="285" r:id="rId16"/>
    <p:sldId id="287" r:id="rId17"/>
    <p:sldId id="292" r:id="rId18"/>
    <p:sldId id="296" r:id="rId19"/>
    <p:sldId id="302" r:id="rId20"/>
    <p:sldId id="298" r:id="rId21"/>
    <p:sldId id="294" r:id="rId22"/>
    <p:sldId id="297" r:id="rId23"/>
    <p:sldId id="286" r:id="rId24"/>
    <p:sldId id="303" r:id="rId25"/>
    <p:sldId id="264" r:id="rId26"/>
    <p:sldId id="265" r:id="rId27"/>
    <p:sldId id="266" r:id="rId28"/>
    <p:sldId id="267" r:id="rId29"/>
    <p:sldId id="268" r:id="rId30"/>
    <p:sldId id="270" r:id="rId31"/>
    <p:sldId id="299" r:id="rId32"/>
    <p:sldId id="269" r:id="rId33"/>
    <p:sldId id="271" r:id="rId34"/>
    <p:sldId id="261" r:id="rId35"/>
    <p:sldId id="304" r:id="rId36"/>
    <p:sldId id="262" r:id="rId37"/>
    <p:sldId id="315" r:id="rId38"/>
    <p:sldId id="368" r:id="rId39"/>
    <p:sldId id="331" r:id="rId40"/>
    <p:sldId id="335" r:id="rId41"/>
    <p:sldId id="389" r:id="rId42"/>
    <p:sldId id="427" r:id="rId43"/>
    <p:sldId id="353" r:id="rId44"/>
    <p:sldId id="388" r:id="rId45"/>
    <p:sldId id="410" r:id="rId46"/>
    <p:sldId id="417" r:id="rId47"/>
    <p:sldId id="334" r:id="rId48"/>
    <p:sldId id="336" r:id="rId49"/>
    <p:sldId id="333" r:id="rId50"/>
    <p:sldId id="326" r:id="rId51"/>
    <p:sldId id="327" r:id="rId52"/>
    <p:sldId id="330" r:id="rId53"/>
    <p:sldId id="364" r:id="rId54"/>
    <p:sldId id="365" r:id="rId55"/>
    <p:sldId id="352" r:id="rId56"/>
    <p:sldId id="367" r:id="rId57"/>
    <p:sldId id="369" r:id="rId58"/>
    <p:sldId id="431" r:id="rId59"/>
    <p:sldId id="419" r:id="rId60"/>
    <p:sldId id="358" r:id="rId61"/>
    <p:sldId id="360" r:id="rId62"/>
    <p:sldId id="400" r:id="rId63"/>
    <p:sldId id="415" r:id="rId64"/>
    <p:sldId id="398" r:id="rId65"/>
    <p:sldId id="420" r:id="rId66"/>
    <p:sldId id="403" r:id="rId67"/>
    <p:sldId id="407" r:id="rId68"/>
    <p:sldId id="421" r:id="rId69"/>
    <p:sldId id="432" r:id="rId70"/>
    <p:sldId id="340" r:id="rId71"/>
    <p:sldId id="344" r:id="rId72"/>
    <p:sldId id="422" r:id="rId73"/>
    <p:sldId id="434" r:id="rId74"/>
    <p:sldId id="433" r:id="rId75"/>
    <p:sldId id="428" r:id="rId76"/>
    <p:sldId id="429" r:id="rId77"/>
    <p:sldId id="372" r:id="rId78"/>
    <p:sldId id="373" r:id="rId79"/>
    <p:sldId id="423" r:id="rId80"/>
    <p:sldId id="425" r:id="rId81"/>
    <p:sldId id="443" r:id="rId82"/>
    <p:sldId id="426" r:id="rId83"/>
    <p:sldId id="408" r:id="rId84"/>
    <p:sldId id="438" r:id="rId85"/>
    <p:sldId id="437" r:id="rId86"/>
    <p:sldId id="345" r:id="rId87"/>
    <p:sldId id="362" r:id="rId88"/>
    <p:sldId id="348" r:id="rId89"/>
    <p:sldId id="346" r:id="rId90"/>
    <p:sldId id="409" r:id="rId91"/>
    <p:sldId id="355" r:id="rId92"/>
    <p:sldId id="332" r:id="rId93"/>
    <p:sldId id="337" r:id="rId94"/>
    <p:sldId id="338" r:id="rId95"/>
    <p:sldId id="341" r:id="rId96"/>
    <p:sldId id="342" r:id="rId97"/>
    <p:sldId id="351" r:id="rId98"/>
    <p:sldId id="359" r:id="rId99"/>
    <p:sldId id="381" r:id="rId100"/>
    <p:sldId id="329" r:id="rId101"/>
    <p:sldId id="436" r:id="rId102"/>
    <p:sldId id="328" r:id="rId103"/>
    <p:sldId id="439" r:id="rId104"/>
    <p:sldId id="441" r:id="rId105"/>
    <p:sldId id="413" r:id="rId106"/>
    <p:sldId id="442" r:id="rId107"/>
  </p:sldIdLst>
  <p:sldSz cx="12192000" cy="6858000"/>
  <p:notesSz cx="6858000" cy="9144000"/>
  <p:embeddedFontLst>
    <p:embeddedFont>
      <p:font typeface="Calibri" panose="020F0502020204030204" pitchFamily="34" charset="0"/>
      <p:regular r:id="rId109"/>
      <p:bold r:id="rId110"/>
      <p:italic r:id="rId111"/>
      <p:boldItalic r:id="rId112"/>
    </p:embeddedFont>
    <p:embeddedFont>
      <p:font typeface="Calibri Light" panose="020F0302020204030204" pitchFamily="34" charset="0"/>
      <p:regular r:id="rId113"/>
      <p:italic r:id="rId114"/>
    </p:embeddedFont>
    <p:embeddedFont>
      <p:font typeface="Consolas" panose="020B0609020204030204" pitchFamily="49" charset="0"/>
      <p:regular r:id="rId115"/>
      <p:bold r:id="rId116"/>
      <p:italic r:id="rId117"/>
      <p:boldItalic r:id="rId118"/>
    </p:embeddedFont>
    <p:embeddedFont>
      <p:font typeface="Panton" panose="00000500000000000000" pitchFamily="50" charset="0"/>
      <p:regular r:id="rId119"/>
    </p:embeddedFont>
    <p:embeddedFont>
      <p:font typeface="Roboto" panose="02000000000000000000" pitchFamily="2" charset="0"/>
      <p:regular r:id="rId120"/>
      <p:bold r:id="rId121"/>
      <p:italic r:id="rId122"/>
      <p:boldItalic r:id="rId1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156F"/>
    <a:srgbClr val="FFFF00"/>
    <a:srgbClr val="99FF33"/>
    <a:srgbClr val="5B3A15"/>
    <a:srgbClr val="FFFFFF"/>
    <a:srgbClr val="F8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33442B-6C2C-4041-9DD7-06345132B187}" v="235" dt="2020-02-20T20:10:43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2" autoAdjust="0"/>
    <p:restoredTop sz="92138" autoAdjust="0"/>
  </p:normalViewPr>
  <p:slideViewPr>
    <p:cSldViewPr>
      <p:cViewPr varScale="1">
        <p:scale>
          <a:sx n="94" d="100"/>
          <a:sy n="94" d="100"/>
        </p:scale>
        <p:origin x="103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088"/>
    </p:cViewPr>
  </p:sorterViewPr>
  <p:notesViewPr>
    <p:cSldViewPr>
      <p:cViewPr varScale="1">
        <p:scale>
          <a:sx n="78" d="100"/>
          <a:sy n="78" d="100"/>
        </p:scale>
        <p:origin x="166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font" Target="fonts/font9.fntdata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font" Target="fonts/font4.fntdata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font" Target="fonts/font15.fntdata"/><Relationship Id="rId128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13" Type="http://schemas.openxmlformats.org/officeDocument/2006/relationships/font" Target="fonts/font5.fntdata"/><Relationship Id="rId118" Type="http://schemas.openxmlformats.org/officeDocument/2006/relationships/font" Target="fonts/font10.fntdata"/><Relationship Id="rId126" Type="http://schemas.openxmlformats.org/officeDocument/2006/relationships/theme" Target="theme/theme1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103" Type="http://schemas.openxmlformats.org/officeDocument/2006/relationships/slide" Target="slides/slide95.xml"/><Relationship Id="rId108" Type="http://schemas.openxmlformats.org/officeDocument/2006/relationships/notesMaster" Target="notesMasters/notesMaster1.xml"/><Relationship Id="rId116" Type="http://schemas.openxmlformats.org/officeDocument/2006/relationships/font" Target="fonts/font8.fntdata"/><Relationship Id="rId124" Type="http://schemas.openxmlformats.org/officeDocument/2006/relationships/presProps" Target="presProps.xml"/><Relationship Id="rId129" Type="http://schemas.microsoft.com/office/2015/10/relationships/revisionInfo" Target="revisionInfo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11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14" Type="http://schemas.openxmlformats.org/officeDocument/2006/relationships/font" Target="fonts/font6.fntdata"/><Relationship Id="rId119" Type="http://schemas.openxmlformats.org/officeDocument/2006/relationships/font" Target="fonts/font11.fntdata"/><Relationship Id="rId127" Type="http://schemas.openxmlformats.org/officeDocument/2006/relationships/tableStyles" Target="tableStyle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font" Target="fonts/font14.fntdata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font" Target="fonts/font1.fntdata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font" Target="fonts/font12.fntdata"/><Relationship Id="rId125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font" Target="fonts/font2.fntdata"/><Relationship Id="rId115" Type="http://schemas.openxmlformats.org/officeDocument/2006/relationships/font" Target="fonts/font7.fntdata"/><Relationship Id="rId61" Type="http://schemas.openxmlformats.org/officeDocument/2006/relationships/slide" Target="slides/slide53.xml"/><Relationship Id="rId82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a" userId="c66c7249b60d4ab2" providerId="LiveId" clId="{E93D7786-A9C0-486D-B408-F28FAC3E9274}"/>
    <pc:docChg chg="undo custSel mod addSld delSld modSld sldOrd">
      <pc:chgData name="william a" userId="c66c7249b60d4ab2" providerId="LiveId" clId="{E93D7786-A9C0-486D-B408-F28FAC3E9274}" dt="2020-02-20T20:36:40.124" v="783" actId="20577"/>
      <pc:docMkLst>
        <pc:docMk/>
      </pc:docMkLst>
      <pc:sldChg chg="addSp delSp modSp mod setBg modClrScheme chgLayout">
        <pc:chgData name="william a" userId="c66c7249b60d4ab2" providerId="LiveId" clId="{E93D7786-A9C0-486D-B408-F28FAC3E9274}" dt="2020-02-20T19:57:03.319" v="279" actId="404"/>
        <pc:sldMkLst>
          <pc:docMk/>
          <pc:sldMk cId="539619119" sldId="256"/>
        </pc:sldMkLst>
        <pc:spChg chg="mod">
          <ac:chgData name="william a" userId="c66c7249b60d4ab2" providerId="LiveId" clId="{E93D7786-A9C0-486D-B408-F28FAC3E9274}" dt="2020-02-20T19:57:03.319" v="279" actId="404"/>
          <ac:spMkLst>
            <pc:docMk/>
            <pc:sldMk cId="539619119" sldId="256"/>
            <ac:spMk id="2" creationId="{00000000-0000-0000-0000-000000000000}"/>
          </ac:spMkLst>
        </pc:spChg>
        <pc:spChg chg="del">
          <ac:chgData name="william a" userId="c66c7249b60d4ab2" providerId="LiveId" clId="{E93D7786-A9C0-486D-B408-F28FAC3E9274}" dt="2020-02-20T19:21:17.540" v="0" actId="478"/>
          <ac:spMkLst>
            <pc:docMk/>
            <pc:sldMk cId="539619119" sldId="256"/>
            <ac:spMk id="3" creationId="{00000000-0000-0000-0000-000000000000}"/>
          </ac:spMkLst>
        </pc:spChg>
        <pc:spChg chg="add del mod">
          <ac:chgData name="william a" userId="c66c7249b60d4ab2" providerId="LiveId" clId="{E93D7786-A9C0-486D-B408-F28FAC3E9274}" dt="2020-02-20T19:21:24.290" v="2" actId="478"/>
          <ac:spMkLst>
            <pc:docMk/>
            <pc:sldMk cId="539619119" sldId="256"/>
            <ac:spMk id="5" creationId="{6A403485-68D8-4371-8A43-9A11F3F3BBDD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3359633195" sldId="261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3083089769" sldId="262"/>
        </pc:sldMkLst>
      </pc:sldChg>
      <pc:sldChg chg="addSp delSp modSp add del modAnim">
        <pc:chgData name="william a" userId="c66c7249b60d4ab2" providerId="LiveId" clId="{E93D7786-A9C0-486D-B408-F28FAC3E9274}" dt="2020-02-20T20:01:58.978" v="352" actId="20577"/>
        <pc:sldMkLst>
          <pc:docMk/>
          <pc:sldMk cId="3949192505" sldId="264"/>
        </pc:sldMkLst>
        <pc:spChg chg="mod">
          <ac:chgData name="william a" userId="c66c7249b60d4ab2" providerId="LiveId" clId="{E93D7786-A9C0-486D-B408-F28FAC3E9274}" dt="2020-02-20T20:01:58.408" v="351" actId="20577"/>
          <ac:spMkLst>
            <pc:docMk/>
            <pc:sldMk cId="3949192505" sldId="264"/>
            <ac:spMk id="5" creationId="{FD43CC9E-2272-4342-89E7-EFDDBCE427C6}"/>
          </ac:spMkLst>
        </pc:spChg>
        <pc:picChg chg="add mod">
          <ac:chgData name="william a" userId="c66c7249b60d4ab2" providerId="LiveId" clId="{E93D7786-A9C0-486D-B408-F28FAC3E9274}" dt="2020-02-20T20:01:51.511" v="349" actId="1076"/>
          <ac:picMkLst>
            <pc:docMk/>
            <pc:sldMk cId="3949192505" sldId="264"/>
            <ac:picMk id="2" creationId="{48977034-C43E-45FA-A6A4-54D34795C34F}"/>
          </ac:picMkLst>
        </pc:picChg>
        <pc:picChg chg="mod">
          <ac:chgData name="william a" userId="c66c7249b60d4ab2" providerId="LiveId" clId="{E93D7786-A9C0-486D-B408-F28FAC3E9274}" dt="2020-02-20T20:01:18.844" v="340" actId="1076"/>
          <ac:picMkLst>
            <pc:docMk/>
            <pc:sldMk cId="3949192505" sldId="264"/>
            <ac:picMk id="1026" creationId="{1352218F-4BFE-4A8A-9200-4CCC85A0F942}"/>
          </ac:picMkLst>
        </pc:picChg>
        <pc:picChg chg="add del mod">
          <ac:chgData name="william a" userId="c66c7249b60d4ab2" providerId="LiveId" clId="{E93D7786-A9C0-486D-B408-F28FAC3E9274}" dt="2020-02-20T20:01:13.241" v="339" actId="478"/>
          <ac:picMkLst>
            <pc:docMk/>
            <pc:sldMk cId="3949192505" sldId="264"/>
            <ac:picMk id="1028" creationId="{0EA81F03-3E66-4471-8DB6-0AC8823C1B96}"/>
          </ac:picMkLst>
        </pc:picChg>
        <pc:picChg chg="mod">
          <ac:chgData name="william a" userId="c66c7249b60d4ab2" providerId="LiveId" clId="{E93D7786-A9C0-486D-B408-F28FAC3E9274}" dt="2020-02-20T20:01:23.508" v="342" actId="1076"/>
          <ac:picMkLst>
            <pc:docMk/>
            <pc:sldMk cId="3949192505" sldId="264"/>
            <ac:picMk id="1038" creationId="{BE0AD1C0-EF4B-482A-A1D3-F41C0A9E6D8B}"/>
          </ac:picMkLst>
        </pc:picChg>
        <pc:picChg chg="mod">
          <ac:chgData name="william a" userId="c66c7249b60d4ab2" providerId="LiveId" clId="{E93D7786-A9C0-486D-B408-F28FAC3E9274}" dt="2020-02-20T20:01:26.150" v="343" actId="1076"/>
          <ac:picMkLst>
            <pc:docMk/>
            <pc:sldMk cId="3949192505" sldId="264"/>
            <ac:picMk id="1040" creationId="{E0953748-61D7-43C1-8EDF-94AC99665925}"/>
          </ac:picMkLst>
        </pc:picChg>
      </pc:sldChg>
      <pc:sldChg chg="modSp add del">
        <pc:chgData name="william a" userId="c66c7249b60d4ab2" providerId="LiveId" clId="{E93D7786-A9C0-486D-B408-F28FAC3E9274}" dt="2020-02-20T20:02:47.729" v="407" actId="20577"/>
        <pc:sldMkLst>
          <pc:docMk/>
          <pc:sldMk cId="235719617" sldId="265"/>
        </pc:sldMkLst>
        <pc:spChg chg="mod">
          <ac:chgData name="william a" userId="c66c7249b60d4ab2" providerId="LiveId" clId="{E93D7786-A9C0-486D-B408-F28FAC3E9274}" dt="2020-02-20T20:02:47.729" v="407" actId="20577"/>
          <ac:spMkLst>
            <pc:docMk/>
            <pc:sldMk cId="235719617" sldId="265"/>
            <ac:spMk id="5" creationId="{FD43CC9E-2272-4342-89E7-EFDDBCE427C6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3914370379" sldId="266"/>
        </pc:sldMkLst>
      </pc:sldChg>
      <pc:sldChg chg="modSp add del">
        <pc:chgData name="william a" userId="c66c7249b60d4ab2" providerId="LiveId" clId="{E93D7786-A9C0-486D-B408-F28FAC3E9274}" dt="2020-02-20T19:55:04.523" v="253"/>
        <pc:sldMkLst>
          <pc:docMk/>
          <pc:sldMk cId="3821443921" sldId="267"/>
        </pc:sldMkLst>
        <pc:spChg chg="mod">
          <ac:chgData name="william a" userId="c66c7249b60d4ab2" providerId="LiveId" clId="{E93D7786-A9C0-486D-B408-F28FAC3E9274}" dt="2020-02-20T19:54:19.180" v="215" actId="27636"/>
          <ac:spMkLst>
            <pc:docMk/>
            <pc:sldMk cId="3821443921" sldId="267"/>
            <ac:spMk id="5" creationId="{FD43CC9E-2272-4342-89E7-EFDDBCE427C6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156127705" sldId="268"/>
        </pc:sldMkLst>
      </pc:sldChg>
      <pc:sldChg chg="modSp add del">
        <pc:chgData name="william a" userId="c66c7249b60d4ab2" providerId="LiveId" clId="{E93D7786-A9C0-486D-B408-F28FAC3E9274}" dt="2020-02-20T19:55:04.523" v="253"/>
        <pc:sldMkLst>
          <pc:docMk/>
          <pc:sldMk cId="117297808" sldId="269"/>
        </pc:sldMkLst>
        <pc:spChg chg="mod">
          <ac:chgData name="william a" userId="c66c7249b60d4ab2" providerId="LiveId" clId="{E93D7786-A9C0-486D-B408-F28FAC3E9274}" dt="2020-02-20T19:54:19.229" v="218" actId="27636"/>
          <ac:spMkLst>
            <pc:docMk/>
            <pc:sldMk cId="117297808" sldId="269"/>
            <ac:spMk id="5" creationId="{FD43CC9E-2272-4342-89E7-EFDDBCE427C6}"/>
          </ac:spMkLst>
        </pc:spChg>
      </pc:sldChg>
      <pc:sldChg chg="modSp add del">
        <pc:chgData name="william a" userId="c66c7249b60d4ab2" providerId="LiveId" clId="{E93D7786-A9C0-486D-B408-F28FAC3E9274}" dt="2020-02-20T19:55:04.523" v="253"/>
        <pc:sldMkLst>
          <pc:docMk/>
          <pc:sldMk cId="1037633287" sldId="270"/>
        </pc:sldMkLst>
        <pc:spChg chg="mod">
          <ac:chgData name="william a" userId="c66c7249b60d4ab2" providerId="LiveId" clId="{E93D7786-A9C0-486D-B408-F28FAC3E9274}" dt="2020-02-20T19:54:19.193" v="216" actId="27636"/>
          <ac:spMkLst>
            <pc:docMk/>
            <pc:sldMk cId="1037633287" sldId="270"/>
            <ac:spMk id="5" creationId="{FD43CC9E-2272-4342-89E7-EFDDBCE427C6}"/>
          </ac:spMkLst>
        </pc:spChg>
      </pc:sldChg>
      <pc:sldChg chg="modSp add del">
        <pc:chgData name="william a" userId="c66c7249b60d4ab2" providerId="LiveId" clId="{E93D7786-A9C0-486D-B408-F28FAC3E9274}" dt="2020-02-20T19:55:04.523" v="253"/>
        <pc:sldMkLst>
          <pc:docMk/>
          <pc:sldMk cId="571491768" sldId="271"/>
        </pc:sldMkLst>
        <pc:spChg chg="mod">
          <ac:chgData name="william a" userId="c66c7249b60d4ab2" providerId="LiveId" clId="{E93D7786-A9C0-486D-B408-F28FAC3E9274}" dt="2020-02-20T19:54:19.236" v="219" actId="27636"/>
          <ac:spMkLst>
            <pc:docMk/>
            <pc:sldMk cId="571491768" sldId="271"/>
            <ac:spMk id="5" creationId="{FD43CC9E-2272-4342-89E7-EFDDBCE427C6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1564415766" sldId="273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570657221" sldId="275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779263537" sldId="277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2508461200" sldId="279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171788545" sldId="281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2757188961" sldId="283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2604966987" sldId="285"/>
        </pc:sldMkLst>
      </pc:sldChg>
      <pc:sldChg chg="modSp add del modAnim">
        <pc:chgData name="william a" userId="c66c7249b60d4ab2" providerId="LiveId" clId="{E93D7786-A9C0-486D-B408-F28FAC3E9274}" dt="2020-02-20T20:00:26.717" v="317" actId="1076"/>
        <pc:sldMkLst>
          <pc:docMk/>
          <pc:sldMk cId="526507734" sldId="286"/>
        </pc:sldMkLst>
        <pc:spChg chg="mod">
          <ac:chgData name="william a" userId="c66c7249b60d4ab2" providerId="LiveId" clId="{E93D7786-A9C0-486D-B408-F28FAC3E9274}" dt="2020-02-20T20:00:26.717" v="317" actId="1076"/>
          <ac:spMkLst>
            <pc:docMk/>
            <pc:sldMk cId="526507734" sldId="286"/>
            <ac:spMk id="2" creationId="{00000000-0000-0000-0000-000000000000}"/>
          </ac:spMkLst>
        </pc:spChg>
        <pc:spChg chg="mod">
          <ac:chgData name="william a" userId="c66c7249b60d4ab2" providerId="LiveId" clId="{E93D7786-A9C0-486D-B408-F28FAC3E9274}" dt="2020-02-20T20:00:17.578" v="316" actId="6549"/>
          <ac:spMkLst>
            <pc:docMk/>
            <pc:sldMk cId="526507734" sldId="286"/>
            <ac:spMk id="3" creationId="{00000000-0000-0000-0000-000000000000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2980554692" sldId="287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2181552393" sldId="292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1537119216" sldId="294"/>
        </pc:sldMkLst>
      </pc:sldChg>
      <pc:sldChg chg="modSp add del">
        <pc:chgData name="william a" userId="c66c7249b60d4ab2" providerId="LiveId" clId="{E93D7786-A9C0-486D-B408-F28FAC3E9274}" dt="2020-02-20T19:57:51.725" v="283" actId="732"/>
        <pc:sldMkLst>
          <pc:docMk/>
          <pc:sldMk cId="300155957" sldId="296"/>
        </pc:sldMkLst>
        <pc:picChg chg="mod">
          <ac:chgData name="william a" userId="c66c7249b60d4ab2" providerId="LiveId" clId="{E93D7786-A9C0-486D-B408-F28FAC3E9274}" dt="2020-02-20T19:57:51.725" v="283" actId="732"/>
          <ac:picMkLst>
            <pc:docMk/>
            <pc:sldMk cId="300155957" sldId="296"/>
            <ac:picMk id="5122" creationId="{578486D3-3269-46AB-833C-70412A6D8D5C}"/>
          </ac:picMkLst>
        </pc:picChg>
      </pc:sldChg>
      <pc:sldChg chg="modSp add del">
        <pc:chgData name="william a" userId="c66c7249b60d4ab2" providerId="LiveId" clId="{E93D7786-A9C0-486D-B408-F28FAC3E9274}" dt="2020-02-20T19:59:36.134" v="286" actId="6549"/>
        <pc:sldMkLst>
          <pc:docMk/>
          <pc:sldMk cId="2008525872" sldId="297"/>
        </pc:sldMkLst>
        <pc:spChg chg="mod">
          <ac:chgData name="william a" userId="c66c7249b60d4ab2" providerId="LiveId" clId="{E93D7786-A9C0-486D-B408-F28FAC3E9274}" dt="2020-02-20T19:59:36.134" v="286" actId="6549"/>
          <ac:spMkLst>
            <pc:docMk/>
            <pc:sldMk cId="2008525872" sldId="297"/>
            <ac:spMk id="3" creationId="{00000000-0000-0000-0000-000000000000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3003045066" sldId="298"/>
        </pc:sldMkLst>
      </pc:sldChg>
      <pc:sldChg chg="modSp add del">
        <pc:chgData name="william a" userId="c66c7249b60d4ab2" providerId="LiveId" clId="{E93D7786-A9C0-486D-B408-F28FAC3E9274}" dt="2020-02-20T19:55:04.523" v="253"/>
        <pc:sldMkLst>
          <pc:docMk/>
          <pc:sldMk cId="3274302006" sldId="299"/>
        </pc:sldMkLst>
        <pc:spChg chg="mod">
          <ac:chgData name="william a" userId="c66c7249b60d4ab2" providerId="LiveId" clId="{E93D7786-A9C0-486D-B408-F28FAC3E9274}" dt="2020-02-20T19:54:19.206" v="217" actId="27636"/>
          <ac:spMkLst>
            <pc:docMk/>
            <pc:sldMk cId="3274302006" sldId="299"/>
            <ac:spMk id="5" creationId="{FD43CC9E-2272-4342-89E7-EFDDBCE427C6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2420913450" sldId="302"/>
        </pc:sldMkLst>
      </pc:sldChg>
      <pc:sldChg chg="modSp add del">
        <pc:chgData name="william a" userId="c66c7249b60d4ab2" providerId="LiveId" clId="{E93D7786-A9C0-486D-B408-F28FAC3E9274}" dt="2020-02-20T20:00:41.552" v="318" actId="6549"/>
        <pc:sldMkLst>
          <pc:docMk/>
          <pc:sldMk cId="778226869" sldId="303"/>
        </pc:sldMkLst>
        <pc:spChg chg="mod">
          <ac:chgData name="william a" userId="c66c7249b60d4ab2" providerId="LiveId" clId="{E93D7786-A9C0-486D-B408-F28FAC3E9274}" dt="2020-02-20T20:00:41.552" v="318" actId="6549"/>
          <ac:spMkLst>
            <pc:docMk/>
            <pc:sldMk cId="778226869" sldId="303"/>
            <ac:spMk id="4" creationId="{135EA583-93C6-485C-98B3-1A4C78DC481E}"/>
          </ac:spMkLst>
        </pc:spChg>
      </pc:sldChg>
      <pc:sldChg chg="modSp add del">
        <pc:chgData name="william a" userId="c66c7249b60d4ab2" providerId="LiveId" clId="{E93D7786-A9C0-486D-B408-F28FAC3E9274}" dt="2020-02-20T19:55:04.523" v="253"/>
        <pc:sldMkLst>
          <pc:docMk/>
          <pc:sldMk cId="1997694583" sldId="304"/>
        </pc:sldMkLst>
        <pc:spChg chg="mod">
          <ac:chgData name="william a" userId="c66c7249b60d4ab2" providerId="LiveId" clId="{E93D7786-A9C0-486D-B408-F28FAC3E9274}" dt="2020-02-20T19:54:19.251" v="220" actId="27636"/>
          <ac:spMkLst>
            <pc:docMk/>
            <pc:sldMk cId="1997694583" sldId="304"/>
            <ac:spMk id="3" creationId="{8597F8B1-66DC-42FE-ADC1-8270814C5AB7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1247029518" sldId="315"/>
        </pc:sldMkLst>
      </pc:sldChg>
      <pc:sldChg chg="modTransition">
        <pc:chgData name="william a" userId="c66c7249b60d4ab2" providerId="LiveId" clId="{E93D7786-A9C0-486D-B408-F28FAC3E9274}" dt="2020-02-20T20:09:39.129" v="736"/>
        <pc:sldMkLst>
          <pc:docMk/>
          <pc:sldMk cId="3334294308" sldId="328"/>
        </pc:sldMkLst>
      </pc:sldChg>
      <pc:sldChg chg="modSp">
        <pc:chgData name="william a" userId="c66c7249b60d4ab2" providerId="LiveId" clId="{E93D7786-A9C0-486D-B408-F28FAC3E9274}" dt="2020-02-20T19:22:22.433" v="65" actId="20577"/>
        <pc:sldMkLst>
          <pc:docMk/>
          <pc:sldMk cId="130272352" sldId="335"/>
        </pc:sldMkLst>
        <pc:spChg chg="mod">
          <ac:chgData name="william a" userId="c66c7249b60d4ab2" providerId="LiveId" clId="{E93D7786-A9C0-486D-B408-F28FAC3E9274}" dt="2020-02-20T19:22:22.433" v="65" actId="20577"/>
          <ac:spMkLst>
            <pc:docMk/>
            <pc:sldMk cId="130272352" sldId="335"/>
            <ac:spMk id="13" creationId="{157EDD37-0525-4EA5-A916-790A1C5072EB}"/>
          </ac:spMkLst>
        </pc:spChg>
      </pc:sldChg>
      <pc:sldChg chg="modSp">
        <pc:chgData name="william a" userId="c66c7249b60d4ab2" providerId="LiveId" clId="{E93D7786-A9C0-486D-B408-F28FAC3E9274}" dt="2020-02-20T19:33:11.022" v="172" actId="27636"/>
        <pc:sldMkLst>
          <pc:docMk/>
          <pc:sldMk cId="2330470530" sldId="358"/>
        </pc:sldMkLst>
        <pc:spChg chg="mod">
          <ac:chgData name="william a" userId="c66c7249b60d4ab2" providerId="LiveId" clId="{E93D7786-A9C0-486D-B408-F28FAC3E9274}" dt="2020-02-20T19:33:11.022" v="172" actId="27636"/>
          <ac:spMkLst>
            <pc:docMk/>
            <pc:sldMk cId="2330470530" sldId="358"/>
            <ac:spMk id="2" creationId="{00000000-0000-0000-0000-000000000000}"/>
          </ac:spMkLst>
        </pc:spChg>
      </pc:sldChg>
      <pc:sldChg chg="modSp modAnim">
        <pc:chgData name="william a" userId="c66c7249b60d4ab2" providerId="LiveId" clId="{E93D7786-A9C0-486D-B408-F28FAC3E9274}" dt="2020-02-20T19:55:15.987" v="261" actId="20577"/>
        <pc:sldMkLst>
          <pc:docMk/>
          <pc:sldMk cId="1674212452" sldId="368"/>
        </pc:sldMkLst>
        <pc:spChg chg="mod">
          <ac:chgData name="william a" userId="c66c7249b60d4ab2" providerId="LiveId" clId="{E93D7786-A9C0-486D-B408-F28FAC3E9274}" dt="2020-02-20T19:34:49.414" v="210" actId="6549"/>
          <ac:spMkLst>
            <pc:docMk/>
            <pc:sldMk cId="1674212452" sldId="368"/>
            <ac:spMk id="2" creationId="{00000000-0000-0000-0000-000000000000}"/>
          </ac:spMkLst>
        </pc:spChg>
        <pc:spChg chg="mod">
          <ac:chgData name="william a" userId="c66c7249b60d4ab2" providerId="LiveId" clId="{E93D7786-A9C0-486D-B408-F28FAC3E9274}" dt="2020-02-20T19:55:15.987" v="261" actId="20577"/>
          <ac:spMkLst>
            <pc:docMk/>
            <pc:sldMk cId="1674212452" sldId="368"/>
            <ac:spMk id="3" creationId="{2AEC09AF-4A99-4428-8BD2-54601AE33A21}"/>
          </ac:spMkLst>
        </pc:spChg>
      </pc:sldChg>
      <pc:sldChg chg="modSp del">
        <pc:chgData name="william a" userId="c66c7249b60d4ab2" providerId="LiveId" clId="{E93D7786-A9C0-486D-B408-F28FAC3E9274}" dt="2020-02-20T19:54:26.213" v="221" actId="2696"/>
        <pc:sldMkLst>
          <pc:docMk/>
          <pc:sldMk cId="4053155612" sldId="382"/>
        </pc:sldMkLst>
        <pc:spChg chg="mod">
          <ac:chgData name="william a" userId="c66c7249b60d4ab2" providerId="LiveId" clId="{E93D7786-A9C0-486D-B408-F28FAC3E9274}" dt="2020-02-20T19:21:37.759" v="8" actId="6549"/>
          <ac:spMkLst>
            <pc:docMk/>
            <pc:sldMk cId="4053155612" sldId="382"/>
            <ac:spMk id="2" creationId="{00000000-0000-0000-0000-000000000000}"/>
          </ac:spMkLst>
        </pc:spChg>
      </pc:sldChg>
      <pc:sldChg chg="modSp">
        <pc:chgData name="william a" userId="c66c7249b60d4ab2" providerId="LiveId" clId="{E93D7786-A9C0-486D-B408-F28FAC3E9274}" dt="2020-02-20T19:33:21.848" v="173" actId="404"/>
        <pc:sldMkLst>
          <pc:docMk/>
          <pc:sldMk cId="3637221107" sldId="400"/>
        </pc:sldMkLst>
        <pc:spChg chg="mod">
          <ac:chgData name="william a" userId="c66c7249b60d4ab2" providerId="LiveId" clId="{E93D7786-A9C0-486D-B408-F28FAC3E9274}" dt="2020-02-20T19:33:21.848" v="173" actId="404"/>
          <ac:spMkLst>
            <pc:docMk/>
            <pc:sldMk cId="3637221107" sldId="400"/>
            <ac:spMk id="2" creationId="{00000000-0000-0000-0000-000000000000}"/>
          </ac:spMkLst>
        </pc:spChg>
      </pc:sldChg>
      <pc:sldChg chg="modSp ord">
        <pc:chgData name="william a" userId="c66c7249b60d4ab2" providerId="LiveId" clId="{E93D7786-A9C0-486D-B408-F28FAC3E9274}" dt="2020-02-20T20:10:48.972" v="758" actId="20577"/>
        <pc:sldMkLst>
          <pc:docMk/>
          <pc:sldMk cId="1110406331" sldId="408"/>
        </pc:sldMkLst>
        <pc:spChg chg="mod">
          <ac:chgData name="william a" userId="c66c7249b60d4ab2" providerId="LiveId" clId="{E93D7786-A9C0-486D-B408-F28FAC3E9274}" dt="2020-02-20T20:10:48.972" v="758" actId="20577"/>
          <ac:spMkLst>
            <pc:docMk/>
            <pc:sldMk cId="1110406331" sldId="408"/>
            <ac:spMk id="2" creationId="{00000000-0000-0000-0000-000000000000}"/>
          </ac:spMkLst>
        </pc:spChg>
      </pc:sldChg>
      <pc:sldChg chg="modTransition">
        <pc:chgData name="william a" userId="c66c7249b60d4ab2" providerId="LiveId" clId="{E93D7786-A9C0-486D-B408-F28FAC3E9274}" dt="2020-02-20T20:09:50.176" v="737"/>
        <pc:sldMkLst>
          <pc:docMk/>
          <pc:sldMk cId="1761332575" sldId="409"/>
        </pc:sldMkLst>
      </pc:sldChg>
      <pc:sldChg chg="modSp">
        <pc:chgData name="william a" userId="c66c7249b60d4ab2" providerId="LiveId" clId="{E93D7786-A9C0-486D-B408-F28FAC3E9274}" dt="2020-02-20T19:34:05.544" v="202" actId="6549"/>
        <pc:sldMkLst>
          <pc:docMk/>
          <pc:sldMk cId="3346959954" sldId="410"/>
        </pc:sldMkLst>
        <pc:spChg chg="mod">
          <ac:chgData name="william a" userId="c66c7249b60d4ab2" providerId="LiveId" clId="{E93D7786-A9C0-486D-B408-F28FAC3E9274}" dt="2020-02-20T19:34:05.544" v="202" actId="6549"/>
          <ac:spMkLst>
            <pc:docMk/>
            <pc:sldMk cId="3346959954" sldId="410"/>
            <ac:spMk id="2" creationId="{00000000-0000-0000-0000-000000000000}"/>
          </ac:spMkLst>
        </pc:spChg>
      </pc:sldChg>
      <pc:sldChg chg="del">
        <pc:chgData name="william a" userId="c66c7249b60d4ab2" providerId="LiveId" clId="{E93D7786-A9C0-486D-B408-F28FAC3E9274}" dt="2020-02-20T19:30:12.585" v="165" actId="2696"/>
        <pc:sldMkLst>
          <pc:docMk/>
          <pc:sldMk cId="282819259" sldId="414"/>
        </pc:sldMkLst>
      </pc:sldChg>
      <pc:sldChg chg="modTransition">
        <pc:chgData name="william a" userId="c66c7249b60d4ab2" providerId="LiveId" clId="{E93D7786-A9C0-486D-B408-F28FAC3E9274}" dt="2020-02-20T19:55:40.690" v="262"/>
        <pc:sldMkLst>
          <pc:docMk/>
          <pc:sldMk cId="2099224137" sldId="422"/>
        </pc:sldMkLst>
      </pc:sldChg>
      <pc:sldChg chg="modSp">
        <pc:chgData name="william a" userId="c66c7249b60d4ab2" providerId="LiveId" clId="{E93D7786-A9C0-486D-B408-F28FAC3E9274}" dt="2020-02-20T20:10:34.390" v="751" actId="403"/>
        <pc:sldMkLst>
          <pc:docMk/>
          <pc:sldMk cId="3553502555" sldId="425"/>
        </pc:sldMkLst>
        <pc:spChg chg="mod">
          <ac:chgData name="william a" userId="c66c7249b60d4ab2" providerId="LiveId" clId="{E93D7786-A9C0-486D-B408-F28FAC3E9274}" dt="2020-02-20T20:10:34.390" v="751" actId="403"/>
          <ac:spMkLst>
            <pc:docMk/>
            <pc:sldMk cId="3553502555" sldId="425"/>
            <ac:spMk id="2" creationId="{00000000-0000-0000-0000-000000000000}"/>
          </ac:spMkLst>
        </pc:spChg>
      </pc:sldChg>
      <pc:sldChg chg="modSp">
        <pc:chgData name="william a" userId="c66c7249b60d4ab2" providerId="LiveId" clId="{E93D7786-A9C0-486D-B408-F28FAC3E9274}" dt="2020-02-20T20:10:36.901" v="752" actId="403"/>
        <pc:sldMkLst>
          <pc:docMk/>
          <pc:sldMk cId="929050420" sldId="426"/>
        </pc:sldMkLst>
        <pc:spChg chg="mod">
          <ac:chgData name="william a" userId="c66c7249b60d4ab2" providerId="LiveId" clId="{E93D7786-A9C0-486D-B408-F28FAC3E9274}" dt="2020-02-20T20:10:36.901" v="752" actId="403"/>
          <ac:spMkLst>
            <pc:docMk/>
            <pc:sldMk cId="929050420" sldId="426"/>
            <ac:spMk id="2" creationId="{00000000-0000-0000-0000-000000000000}"/>
          </ac:spMkLst>
        </pc:spChg>
      </pc:sldChg>
      <pc:sldChg chg="modTransition">
        <pc:chgData name="william a" userId="c66c7249b60d4ab2" providerId="LiveId" clId="{E93D7786-A9C0-486D-B408-F28FAC3E9274}" dt="2020-02-20T19:55:51.763" v="263"/>
        <pc:sldMkLst>
          <pc:docMk/>
          <pc:sldMk cId="3284362606" sldId="428"/>
        </pc:sldMkLst>
      </pc:sldChg>
      <pc:sldChg chg="modTransition">
        <pc:chgData name="william a" userId="c66c7249b60d4ab2" providerId="LiveId" clId="{E93D7786-A9C0-486D-B408-F28FAC3E9274}" dt="2020-02-20T19:55:51.763" v="263"/>
        <pc:sldMkLst>
          <pc:docMk/>
          <pc:sldMk cId="2201520878" sldId="429"/>
        </pc:sldMkLst>
      </pc:sldChg>
      <pc:sldChg chg="modTransition">
        <pc:chgData name="william a" userId="c66c7249b60d4ab2" providerId="LiveId" clId="{E93D7786-A9C0-486D-B408-F28FAC3E9274}" dt="2020-02-20T19:55:51.763" v="263"/>
        <pc:sldMkLst>
          <pc:docMk/>
          <pc:sldMk cId="3823855465" sldId="433"/>
        </pc:sldMkLst>
      </pc:sldChg>
      <pc:sldChg chg="modTransition">
        <pc:chgData name="william a" userId="c66c7249b60d4ab2" providerId="LiveId" clId="{E93D7786-A9C0-486D-B408-F28FAC3E9274}" dt="2020-02-20T19:30:54.171" v="168"/>
        <pc:sldMkLst>
          <pc:docMk/>
          <pc:sldMk cId="935594013" sldId="434"/>
        </pc:sldMkLst>
      </pc:sldChg>
      <pc:sldChg chg="modTransition">
        <pc:chgData name="william a" userId="c66c7249b60d4ab2" providerId="LiveId" clId="{E93D7786-A9C0-486D-B408-F28FAC3E9274}" dt="2020-02-20T20:09:57.060" v="738"/>
        <pc:sldMkLst>
          <pc:docMk/>
          <pc:sldMk cId="1742757132" sldId="437"/>
        </pc:sldMkLst>
      </pc:sldChg>
      <pc:sldChg chg="modTransition">
        <pc:chgData name="william a" userId="c66c7249b60d4ab2" providerId="LiveId" clId="{E93D7786-A9C0-486D-B408-F28FAC3E9274}" dt="2020-02-20T19:30:34.913" v="167"/>
        <pc:sldMkLst>
          <pc:docMk/>
          <pc:sldMk cId="3875344689" sldId="438"/>
        </pc:sldMkLst>
      </pc:sldChg>
      <pc:sldChg chg="modTransition">
        <pc:chgData name="william a" userId="c66c7249b60d4ab2" providerId="LiveId" clId="{E93D7786-A9C0-486D-B408-F28FAC3E9274}" dt="2020-02-20T19:29:47.633" v="161"/>
        <pc:sldMkLst>
          <pc:docMk/>
          <pc:sldMk cId="1104762749" sldId="439"/>
        </pc:sldMkLst>
      </pc:sldChg>
      <pc:sldChg chg="addSp delSp modSp add del ord delAnim modAnim">
        <pc:chgData name="william a" userId="c66c7249b60d4ab2" providerId="LiveId" clId="{E93D7786-A9C0-486D-B408-F28FAC3E9274}" dt="2020-02-20T19:34:53.279" v="211" actId="2696"/>
        <pc:sldMkLst>
          <pc:docMk/>
          <pc:sldMk cId="3426696015" sldId="440"/>
        </pc:sldMkLst>
        <pc:spChg chg="mod">
          <ac:chgData name="william a" userId="c66c7249b60d4ab2" providerId="LiveId" clId="{E93D7786-A9C0-486D-B408-F28FAC3E9274}" dt="2020-02-20T19:34:42.350" v="203"/>
          <ac:spMkLst>
            <pc:docMk/>
            <pc:sldMk cId="3426696015" sldId="440"/>
            <ac:spMk id="2" creationId="{00000000-0000-0000-0000-000000000000}"/>
          </ac:spMkLst>
        </pc:spChg>
        <pc:spChg chg="mod">
          <ac:chgData name="william a" userId="c66c7249b60d4ab2" providerId="LiveId" clId="{E93D7786-A9C0-486D-B408-F28FAC3E9274}" dt="2020-02-20T19:26:42.166" v="151" actId="122"/>
          <ac:spMkLst>
            <pc:docMk/>
            <pc:sldMk cId="3426696015" sldId="440"/>
            <ac:spMk id="4" creationId="{ACD01CB9-1F59-48FF-B4EF-355106BAE24C}"/>
          </ac:spMkLst>
        </pc:spChg>
        <pc:spChg chg="add del mod">
          <ac:chgData name="william a" userId="c66c7249b60d4ab2" providerId="LiveId" clId="{E93D7786-A9C0-486D-B408-F28FAC3E9274}" dt="2020-02-20T19:25:55.994" v="78" actId="478"/>
          <ac:spMkLst>
            <pc:docMk/>
            <pc:sldMk cId="3426696015" sldId="440"/>
            <ac:spMk id="5" creationId="{9FEA4429-874E-4BEB-9A34-C8753195E717}"/>
          </ac:spMkLst>
        </pc:spChg>
        <pc:picChg chg="del">
          <ac:chgData name="william a" userId="c66c7249b60d4ab2" providerId="LiveId" clId="{E93D7786-A9C0-486D-B408-F28FAC3E9274}" dt="2020-02-20T19:25:53.513" v="77" actId="478"/>
          <ac:picMkLst>
            <pc:docMk/>
            <pc:sldMk cId="3426696015" sldId="440"/>
            <ac:picMk id="11" creationId="{22599D8F-2BAD-410D-8CF8-74FD8CFBD64D}"/>
          </ac:picMkLst>
        </pc:picChg>
      </pc:sldChg>
      <pc:sldChg chg="modSp add">
        <pc:chgData name="william a" userId="c66c7249b60d4ab2" providerId="LiveId" clId="{E93D7786-A9C0-486D-B408-F28FAC3E9274}" dt="2020-02-20T20:36:40.124" v="783" actId="20577"/>
        <pc:sldMkLst>
          <pc:docMk/>
          <pc:sldMk cId="3084299707" sldId="441"/>
        </pc:sldMkLst>
        <pc:spChg chg="mod">
          <ac:chgData name="william a" userId="c66c7249b60d4ab2" providerId="LiveId" clId="{E93D7786-A9C0-486D-B408-F28FAC3E9274}" dt="2020-02-20T20:36:40.124" v="783" actId="20577"/>
          <ac:spMkLst>
            <pc:docMk/>
            <pc:sldMk cId="3084299707" sldId="441"/>
            <ac:spMk id="2" creationId="{A142EB46-D0F2-4A77-85A1-6FD48128CE80}"/>
          </ac:spMkLst>
        </pc:spChg>
      </pc:sldChg>
      <pc:sldChg chg="add del setBg">
        <pc:chgData name="william a" userId="c66c7249b60d4ab2" providerId="LiveId" clId="{E93D7786-A9C0-486D-B408-F28FAC3E9274}" dt="2020-02-20T19:30:11.013" v="163"/>
        <pc:sldMkLst>
          <pc:docMk/>
          <pc:sldMk cId="3667440217" sldId="441"/>
        </pc:sldMkLst>
      </pc:sldChg>
      <pc:sldChg chg="addSp delSp modSp add">
        <pc:chgData name="william a" userId="c66c7249b60d4ab2" providerId="LiveId" clId="{E93D7786-A9C0-486D-B408-F28FAC3E9274}" dt="2020-02-20T20:12:35.057" v="782" actId="20577"/>
        <pc:sldMkLst>
          <pc:docMk/>
          <pc:sldMk cId="3104637645" sldId="442"/>
        </pc:sldMkLst>
        <pc:spChg chg="add mod">
          <ac:chgData name="william a" userId="c66c7249b60d4ab2" providerId="LiveId" clId="{E93D7786-A9C0-486D-B408-F28FAC3E9274}" dt="2020-02-20T20:12:24.367" v="768" actId="1076"/>
          <ac:spMkLst>
            <pc:docMk/>
            <pc:sldMk cId="3104637645" sldId="442"/>
            <ac:spMk id="2" creationId="{DBAA5FB2-E845-4232-B11F-8F2E3C4F2A89}"/>
          </ac:spMkLst>
        </pc:spChg>
        <pc:spChg chg="del mod">
          <ac:chgData name="william a" userId="c66c7249b60d4ab2" providerId="LiveId" clId="{E93D7786-A9C0-486D-B408-F28FAC3E9274}" dt="2020-02-20T20:05:31.789" v="428" actId="478"/>
          <ac:spMkLst>
            <pc:docMk/>
            <pc:sldMk cId="3104637645" sldId="442"/>
            <ac:spMk id="3" creationId="{00000000-0000-0000-0000-000000000000}"/>
          </ac:spMkLst>
        </pc:spChg>
        <pc:spChg chg="mod">
          <ac:chgData name="william a" userId="c66c7249b60d4ab2" providerId="LiveId" clId="{E93D7786-A9C0-486D-B408-F28FAC3E9274}" dt="2020-02-20T20:12:35.057" v="782" actId="20577"/>
          <ac:spMkLst>
            <pc:docMk/>
            <pc:sldMk cId="3104637645" sldId="442"/>
            <ac:spMk id="4" creationId="{00000000-0000-0000-0000-000000000000}"/>
          </ac:spMkLst>
        </pc:spChg>
        <pc:spChg chg="mod">
          <ac:chgData name="william a" userId="c66c7249b60d4ab2" providerId="LiveId" clId="{E93D7786-A9C0-486D-B408-F28FAC3E9274}" dt="2020-02-20T20:12:20.694" v="767" actId="1076"/>
          <ac:spMkLst>
            <pc:docMk/>
            <pc:sldMk cId="3104637645" sldId="442"/>
            <ac:spMk id="7" creationId="{20F166F8-64A3-40BE-AC80-199547ECEFC8}"/>
          </ac:spMkLst>
        </pc:spChg>
        <pc:picChg chg="del">
          <ac:chgData name="william a" userId="c66c7249b60d4ab2" providerId="LiveId" clId="{E93D7786-A9C0-486D-B408-F28FAC3E9274}" dt="2020-02-20T20:05:27.354" v="424" actId="478"/>
          <ac:picMkLst>
            <pc:docMk/>
            <pc:sldMk cId="3104637645" sldId="442"/>
            <ac:picMk id="6" creationId="{2BAE5041-34BB-4C0C-A938-11DDAAA023DE}"/>
          </ac:picMkLst>
        </pc:picChg>
        <pc:cxnChg chg="add mod">
          <ac:chgData name="william a" userId="c66c7249b60d4ab2" providerId="LiveId" clId="{E93D7786-A9C0-486D-B408-F28FAC3E9274}" dt="2020-02-20T20:10:55.668" v="759" actId="1037"/>
          <ac:cxnSpMkLst>
            <pc:docMk/>
            <pc:sldMk cId="3104637645" sldId="442"/>
            <ac:cxnSpMk id="8" creationId="{A89C0255-74E4-43E7-9889-B466466A4E5A}"/>
          </ac:cxnSpMkLst>
        </pc:cxnChg>
      </pc:sldChg>
      <pc:sldChg chg="modSp add">
        <pc:chgData name="william a" userId="c66c7249b60d4ab2" providerId="LiveId" clId="{E93D7786-A9C0-486D-B408-F28FAC3E9274}" dt="2020-02-20T20:10:31.886" v="750" actId="27636"/>
        <pc:sldMkLst>
          <pc:docMk/>
          <pc:sldMk cId="3729079616" sldId="443"/>
        </pc:sldMkLst>
        <pc:spChg chg="mod">
          <ac:chgData name="william a" userId="c66c7249b60d4ab2" providerId="LiveId" clId="{E93D7786-A9C0-486D-B408-F28FAC3E9274}" dt="2020-02-20T20:10:31.886" v="750" actId="27636"/>
          <ac:spMkLst>
            <pc:docMk/>
            <pc:sldMk cId="3729079616" sldId="443"/>
            <ac:spMk id="2" creationId="{00000000-0000-0000-0000-000000000000}"/>
          </ac:spMkLst>
        </pc:spChg>
      </pc:sldChg>
      <pc:sldMasterChg chg="delSldLayout">
        <pc:chgData name="william a" userId="c66c7249b60d4ab2" providerId="LiveId" clId="{E93D7786-A9C0-486D-B408-F28FAC3E9274}" dt="2020-02-20T19:54:30.897" v="251" actId="2696"/>
        <pc:sldMasterMkLst>
          <pc:docMk/>
          <pc:sldMasterMk cId="517766698" sldId="2147483728"/>
        </pc:sldMasterMkLst>
        <pc:sldLayoutChg chg="del">
          <pc:chgData name="william a" userId="c66c7249b60d4ab2" providerId="LiveId" clId="{E93D7786-A9C0-486D-B408-F28FAC3E9274}" dt="2020-02-20T19:30:12.586" v="166" actId="2696"/>
          <pc:sldLayoutMkLst>
            <pc:docMk/>
            <pc:sldMasterMk cId="517766698" sldId="2147483728"/>
            <pc:sldLayoutMk cId="176242405" sldId="2147483795"/>
          </pc:sldLayoutMkLst>
        </pc:sldLayoutChg>
        <pc:sldLayoutChg chg="del">
          <pc:chgData name="william a" userId="c66c7249b60d4ab2" providerId="LiveId" clId="{E93D7786-A9C0-486D-B408-F28FAC3E9274}" dt="2020-02-20T19:54:30.897" v="251" actId="2696"/>
          <pc:sldLayoutMkLst>
            <pc:docMk/>
            <pc:sldMasterMk cId="517766698" sldId="2147483728"/>
            <pc:sldLayoutMk cId="1523695245" sldId="214748380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01692-B899-4C77-BF47-5D6E94D5293B}" type="datetimeFigureOut">
              <a:rPr lang="en-US" smtClean="0"/>
              <a:pPr/>
              <a:t>2/20/2020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95D65-F9D0-489D-BCF8-B935B2E6D2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5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our customers 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937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05F5-BEAE-446F-81D1-5A2F357E91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482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05F5-BEAE-446F-81D1-5A2F357E91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763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05F5-BEAE-446F-81D1-5A2F357E91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929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05F5-BEAE-446F-81D1-5A2F357E91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462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05F5-BEAE-446F-81D1-5A2F357E91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535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73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79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While the sysadmin role is unaffected by any DENY permissions while the CONTROL SERVER permission is. CONTROL SERVER is needed to access </a:t>
            </a:r>
            <a:r>
              <a:rPr lang="en-US" sz="1800" dirty="0" err="1"/>
              <a:t>sys.dm_exec_cached_plans</a:t>
            </a:r>
            <a:r>
              <a:rPr lang="en-US" sz="1800" dirty="0"/>
              <a:t>, a server-level DMV for reviewing plans in cache.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24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554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622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814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371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19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870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474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05F5-BEAE-446F-81D1-5A2F357E91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25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181600" cy="4351339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26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6080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3" indent="0" algn="ctr">
              <a:buNone/>
              <a:defRPr sz="1600"/>
            </a:lvl7pPr>
            <a:lvl8pPr marL="3200321" indent="0" algn="ctr">
              <a:buNone/>
              <a:defRPr sz="1600"/>
            </a:lvl8pPr>
            <a:lvl9pPr marL="365751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3155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191996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1" y="457200"/>
            <a:ext cx="11074400" cy="2362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ts val="6000"/>
              </a:lnSpc>
              <a:defRPr sz="5333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3657600"/>
            <a:ext cx="40640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u="none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  <a:lvl2pPr marL="457183" indent="0">
              <a:buNone/>
              <a:defRPr sz="1600" b="1">
                <a:latin typeface="Arial" pitchFamily="34" charset="0"/>
                <a:cs typeface="Arial" pitchFamily="34" charset="0"/>
              </a:defRPr>
            </a:lvl2pPr>
            <a:lvl3pPr marL="914366" indent="0">
              <a:buNone/>
              <a:defRPr sz="1400" b="1">
                <a:latin typeface="Arial" pitchFamily="34" charset="0"/>
                <a:cs typeface="Arial" pitchFamily="34" charset="0"/>
              </a:defRPr>
            </a:lvl3pPr>
            <a:lvl4pPr marL="1371549" indent="0">
              <a:buNone/>
              <a:defRPr sz="1200" b="1">
                <a:latin typeface="Arial" pitchFamily="34" charset="0"/>
                <a:cs typeface="Arial" pitchFamily="34" charset="0"/>
              </a:defRPr>
            </a:lvl4pPr>
            <a:lvl5pPr marL="1828732" indent="0">
              <a:buNone/>
              <a:defRPr sz="12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JANUARY 2OTH, 2019</a:t>
            </a:r>
          </a:p>
        </p:txBody>
      </p:sp>
    </p:spTree>
    <p:extLst>
      <p:ext uri="{BB962C8B-B14F-4D97-AF65-F5344CB8AC3E}">
        <p14:creationId xmlns:p14="http://schemas.microsoft.com/office/powerpoint/2010/main" val="36955681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44013-0E2B-406C-80CB-A176195A8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3613B-50AB-4F5D-8B41-71528A9A5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E5BAF-5929-4FA9-BA9A-6CABB3806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9569C-B058-43C2-BBF9-C4EBC3B3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26772-D212-4587-BC62-C18C98EE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09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D37C-48A4-4F1E-84A7-2B7B207EA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37316-7D8B-4683-AF9B-6CB8ACCF3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3765C-997F-42E9-B6BD-C683634D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5AE96-3114-4763-884F-CE3DE526F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D2B06-AFED-4707-84A6-655D6A9D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99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1D774-55E9-4269-B0C0-074B6D4F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40071-6C43-4404-B157-BFF9B4348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15652-D033-47CF-8CAE-D35CF8B61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3E734-7391-42FC-9BE1-24021426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DEB44-C3D8-4122-A17D-877F07A9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00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F7541-3DF6-442B-9293-41520C31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FED5C-042D-4F66-9977-0404B978B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D2E7D-D532-424E-BFE7-ABF66D748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74624-8004-4E3C-B870-47B727815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C5A87-4AD1-4B58-B5E3-FEB317FE9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C9747-2FCD-42F1-ADD9-411B4A9E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22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95A0-D675-4821-B62C-91AF7BC40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EC39B-05A1-4786-91C1-10AAC3708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480B5-4209-490A-88A3-51BE376D4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8F16F-13AC-457D-BEE0-73136AC84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CEAB4-A78C-440E-A216-1C6BA2C14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1CA831-6674-4062-BED3-52A26CF6E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CEF38-3049-475D-9229-5626DCC8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8F64E-9710-408C-A794-FA649457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910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00E9-2E2B-4934-AEF2-B3E39D61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35ED7-8333-46AD-9C12-AA0A707B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12798-D3B9-41E4-8CA2-56D87161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1F9F1-DE5E-4C31-A4C2-91350EE37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26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EA-34B8-449D-8F37-09E0575A8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4E60-AE9D-417F-86A8-C1EC79A789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60661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271C36-8B36-4D7A-B505-82CFD55E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B2BA1-1F84-479B-A7C0-C738FEFD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CC6F9-BBB8-479F-85BC-5DDFE733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62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0B88-7E32-4B24-8DE0-659595B5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F687D-6B4D-438B-BB19-2F9DADCE9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242D7-CEB2-4074-9047-278BB3F5F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2539B-C097-4A6E-9648-0B5F31FF4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DBA65-5B79-49C1-B0F7-82AA37B14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BAA16-898B-43CA-96DD-078F3CF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92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3706-AB13-4B8E-81BD-A6AB4A24C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4E4182-C9B8-4C6D-B650-3F2E6A6BB0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43AA7-08DC-45FB-9543-2B9D417D7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0F680-6CAA-46F9-8B83-B60AD0D5F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4C95E-EC36-460A-920F-DF02ADF01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8F3C6-46A0-46E9-8E81-1AC3BA8E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07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57FD-99E9-4292-B2C4-896F1C5F8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7946D-613B-44EB-ABF9-6600F2F8A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C6FE8-7CFF-4E4F-B209-66CF90CCF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1F689-7592-41AC-B3B3-7C62D0C36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8CFCC-D1BF-41F9-B1D1-BD8804C1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35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8C5061-C4BB-4DEF-B5B1-70D2B56461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5104E-F2FF-4586-A5A4-6BB2EDB32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331F7-EBD2-47E2-B2E4-FB8D0E49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CA0E9-8040-495E-9BA8-3F40A2E7C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B228D-72D4-4CF1-8AD8-EF556E69C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848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266F-6B79-47CB-9217-9D24DC6A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>
            <a:normAutofit/>
          </a:bodyPr>
          <a:lstStyle>
            <a:lvl1pPr>
              <a:defRPr sz="4800">
                <a:latin typeface="Panton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73FD-0C8A-48D9-8C2C-93E59FC1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>
            <a:lvl1pPr>
              <a:defRPr sz="3200">
                <a:latin typeface="Panton" panose="00000500000000000000" pitchFamily="50" charset="0"/>
              </a:defRPr>
            </a:lvl1pPr>
            <a:lvl2pPr>
              <a:defRPr sz="2800">
                <a:latin typeface="Panton" panose="00000500000000000000" pitchFamily="50" charset="0"/>
              </a:defRPr>
            </a:lvl2pPr>
            <a:lvl3pPr>
              <a:defRPr sz="2400">
                <a:latin typeface="Panton" panose="00000500000000000000" pitchFamily="50" charset="0"/>
              </a:defRPr>
            </a:lvl3pPr>
            <a:lvl4pPr>
              <a:defRPr sz="2000">
                <a:latin typeface="Panton" panose="00000500000000000000" pitchFamily="50" charset="0"/>
              </a:defRPr>
            </a:lvl4pPr>
            <a:lvl5pPr>
              <a:defRPr sz="2000">
                <a:latin typeface="Panton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DBDE0-551F-4A42-9FE3-08136F79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8250"/>
            <a:ext cx="2743200" cy="365125"/>
          </a:xfrm>
        </p:spPr>
        <p:txBody>
          <a:bodyPr/>
          <a:lstStyle>
            <a:lvl1pPr>
              <a:defRPr>
                <a:latin typeface="Panton" panose="00000500000000000000" pitchFamily="50" charset="0"/>
              </a:defRPr>
            </a:lvl1pPr>
          </a:lstStyle>
          <a:p>
            <a:fld id="{8BE71526-0AEE-41E4-A02C-E292A1FF6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D782A5-48B1-420C-A853-5E49861CCF6B}"/>
              </a:ext>
            </a:extLst>
          </p:cNvPr>
          <p:cNvCxnSpPr>
            <a:cxnSpLocks/>
          </p:cNvCxnSpPr>
          <p:nvPr userDrawn="1"/>
        </p:nvCxnSpPr>
        <p:spPr>
          <a:xfrm>
            <a:off x="965200" y="950185"/>
            <a:ext cx="10388600" cy="0"/>
          </a:xfrm>
          <a:prstGeom prst="line">
            <a:avLst/>
          </a:prstGeom>
          <a:ln w="12700">
            <a:solidFill>
              <a:srgbClr val="639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804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0C76-44D5-4CC6-9B42-08E7ED859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7B627-011E-4A98-A0A0-73FADE775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99A07-5C9A-4E38-8199-435CC49E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B9156-F6F7-42A6-AAC5-33222A63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DB30E-41E3-4F12-BA89-1DCF314B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886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7A59-DF13-425B-9E6A-2FFB2B02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A7F66-1F84-457A-AC05-05C834192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8E42F-3654-4EA5-9FCC-CAB284F2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A0252-0B38-457A-B025-CF101999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E0941-B682-4ED1-8B2B-594196C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373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14D0-8AAC-4020-8E2E-BD5A64C0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09DFB-3BDC-4E48-A197-69B557C30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23723-4C02-47B8-904C-D1F66162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5367E-688E-4F1D-B137-50A757D6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5AFBA-7A65-4261-A1BD-20FD812D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377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7B1B-CDFD-460D-B3B9-8678DC2A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BB077-5D37-45E6-BABC-843A316A2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0E223-3C79-42CC-B333-AB3F8AA62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472FF-8EE9-4BFA-9DD1-1625117E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CB8DE-6601-49ED-BCDD-F37E08CC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67012-8767-4A57-8B3F-95676F7B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71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4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7757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7953-18BA-410E-8AE4-1A60F736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A9C6E-BC5F-488B-9877-555F36850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D85AF-C381-453A-B8E8-BA6588DF2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B7C64-EADD-4640-9869-4EC4108F7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2E8E5-C0A6-46E5-BF58-099015E48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2E31C-4A94-4E9F-8E33-D32C5F6F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30A7E-04CD-4BB5-85E2-BC7A2D932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C6B7B-244B-4095-B7C9-3B3018AC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910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91982-430D-4421-887B-297A0D04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D6BBE-B3BA-4F1B-88DA-B37C1C03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12557-4FAA-4AA0-A5DC-68FCAF5E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B0D66-D26F-401F-80CA-416C934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4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5213F-C4BB-461F-8602-7AA4BDE2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67E77-ADBA-4482-8510-0C41F6AD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1F2D1-17BC-4174-BB17-3D8652F7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119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9AB6-0552-4D6B-9C78-AE17545A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7A4B-5079-4200-9EF1-80845DDFC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02145-2B5C-4275-BCF2-CD92AC693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04488-5F9C-4371-A379-2B426BED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8E8D1-1E6B-42E8-8DC1-799D6D62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30D3B-42CC-4933-92C1-96726BA4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618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BE6F-E109-4FDD-A883-88AFB4D5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A5B14-6362-474A-B98F-C83EE0C2F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720D6-D3D2-46B3-9A7E-26E32EEA6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45807-51A9-4C7B-B517-C8A7EFC6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9D5B1-4E34-4811-B327-FD3ACD48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5EE95-B3BF-4FCA-AB1C-EF909B35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959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164B-E3A5-446D-9973-F6475D37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C81B6-7EB0-4D43-A09D-53272E13D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7541D-F7E0-43F7-BFF9-B4E16246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041D2-0DB2-474E-A21D-24D5AD4C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860AE-990B-4B1D-B25F-33B00DB6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130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F651B-2101-41E5-BC76-344242F52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599-A2D1-456D-8F02-93512D127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BB044-C7A4-4B98-9B39-BDA410D9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A6F49-C5B2-47D9-B698-3B84155F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7ECFD-FB53-48A4-B73F-934D9CBB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886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117600" y="28322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694610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224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734784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5784" y="0"/>
            <a:ext cx="10956616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48040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333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704949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0"/>
            <a:ext cx="109728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239593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6573" y="0"/>
            <a:ext cx="10945827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10024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95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191996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457200"/>
            <a:ext cx="11074400" cy="2362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ts val="6000"/>
              </a:lnSpc>
              <a:defRPr sz="5333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3657600"/>
            <a:ext cx="40640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u="none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1600" b="1">
                <a:latin typeface="Arial" pitchFamily="34" charset="0"/>
                <a:cs typeface="Arial" pitchFamily="34" charset="0"/>
              </a:defRPr>
            </a:lvl2pPr>
            <a:lvl3pPr marL="914377" indent="0">
              <a:buNone/>
              <a:defRPr sz="1400" b="1">
                <a:latin typeface="Arial" pitchFamily="34" charset="0"/>
                <a:cs typeface="Arial" pitchFamily="34" charset="0"/>
              </a:defRPr>
            </a:lvl3pPr>
            <a:lvl4pPr marL="1371566" indent="0">
              <a:buNone/>
              <a:defRPr sz="1200" b="1">
                <a:latin typeface="Arial" pitchFamily="34" charset="0"/>
                <a:cs typeface="Arial" pitchFamily="34" charset="0"/>
              </a:defRPr>
            </a:lvl4pPr>
            <a:lvl5pPr marL="1828754" indent="0">
              <a:buNone/>
              <a:defRPr sz="12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JANUARY 2OTH, 2019</a:t>
            </a:r>
          </a:p>
        </p:txBody>
      </p:sp>
    </p:spTree>
    <p:extLst>
      <p:ext uri="{BB962C8B-B14F-4D97-AF65-F5344CB8AC3E}">
        <p14:creationId xmlns:p14="http://schemas.microsoft.com/office/powerpoint/2010/main" val="355933836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990602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22143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EA-34B8-449D-8F37-09E0575A8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4E60-AE9D-417F-86A8-C1EC79A789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1" y="990602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39248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5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7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838201"/>
            <a:ext cx="10972800" cy="528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0059" y="1220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45" r:id="rId2"/>
    <p:sldLayoutId id="2147483760" r:id="rId3"/>
    <p:sldLayoutId id="2147483793" r:id="rId4"/>
    <p:sldLayoutId id="2147483794" r:id="rId5"/>
    <p:sldLayoutId id="2147483796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838202"/>
            <a:ext cx="10972800" cy="528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0060" y="12203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0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</p:sldLayoutIdLst>
  <p:hf hdr="0" ftr="0" dt="0"/>
  <p:txStyles>
    <p:titleStyle>
      <a:lvl1pPr algn="l" defTabSz="457194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42896" indent="-342896" algn="l" defTabSz="457194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42940" indent="-285746" algn="l" defTabSz="457194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86" indent="-228597" algn="l" defTabSz="457194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80" indent="-228597" algn="l" defTabSz="457194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74" indent="-228597" algn="l" defTabSz="457194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69" indent="-228597" algn="l" defTabSz="4571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4571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4571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4571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4489C2-BA0E-4AB4-A8FF-951F3F79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8036C-7D12-496D-A80A-29D6D62B3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90862-148A-4BE1-81E8-70DDCEDE5F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52B98-E4FE-4518-B7FF-042B1C7C2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D62B0-D02F-4242-BA2D-29001D68B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5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0AC5B-6D11-4438-B310-D9A774FB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EFD31-69CF-4E7F-AAAA-73FA115E4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6D7C0-B3C7-4003-9CFC-D08F1EA0B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1C2CC-DAC4-4B9E-8029-43475EA7F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A5D3D-78CF-41EE-A723-2CEA2F805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44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  <p:sldLayoutId id="214748383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crosoft.com/kb/299973" TargetMode="External"/><Relationship Id="rId2" Type="http://schemas.openxmlformats.org/officeDocument/2006/relationships/hyperlink" Target="http://support.microsoft.com/default.aspx/kb/225048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://support.microsoft.com/default.aspx/kb/222135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twitter.com/engineering/en_us/a/2014/manhattan-our-real-time-multi-tenant-distributed-database-for-twitter-scale.html" TargetMode="Externa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ssdt/download-sql-server-data-tools-ssdt" TargetMode="External"/><Relationship Id="rId2" Type="http://schemas.openxmlformats.org/officeDocument/2006/relationships/hyperlink" Target="https://docs.microsoft.com/en-us/sql/ssms/download-sql-server-management-studio-ssms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www.visualstudio.com/free-developer-offer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khoundsql/sql-server-toolbox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customXml" Target="../../customXml/item4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support.microsoft.com/kb/918992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SQL-Server/ODBC-Driver-17-for-SQL-Server-Released/ba-p/385825" TargetMode="External"/><Relationship Id="rId2" Type="http://schemas.openxmlformats.org/officeDocument/2006/relationships/hyperlink" Target="https://blogs.msdn.microsoft.com/sqlnativeclient/2017/10/06/announcing-the-new-release-of-ole-db-driver-for-sql-server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qltact.com/2019/06/actual-emails-will-msoledb-work-for.html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sql-database/sql-database-feature-restrictions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jp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msdn.com/b/sqlsecurity/archive/2011/08/25/database-engine-permission-basics.aspx" TargetMode="External"/><Relationship Id="rId13" Type="http://schemas.openxmlformats.org/officeDocument/2006/relationships/hyperlink" Target="http://technet.microsoft.com/en-us/library/ms187359.aspx" TargetMode="External"/><Relationship Id="rId3" Type="http://schemas.openxmlformats.org/officeDocument/2006/relationships/hyperlink" Target="https://docs.microsoft.com/en-us/sql/connect/oledb/oledb-driver-for-sql-server?view=sql-server-2017" TargetMode="External"/><Relationship Id="rId7" Type="http://schemas.openxmlformats.org/officeDocument/2006/relationships/hyperlink" Target="http://msdn.microsoft.com/en-us/library/bb669058(v=VS.110).aspx" TargetMode="External"/><Relationship Id="rId12" Type="http://schemas.openxmlformats.org/officeDocument/2006/relationships/hyperlink" Target="https://www.slideshare.net/GrantFritchey/sql-injection-what-it-is-how-to-stop-it" TargetMode="External"/><Relationship Id="rId2" Type="http://schemas.openxmlformats.org/officeDocument/2006/relationships/hyperlink" Target="http://msdn.microsoft.com/en-us/library/ms191291.aspx" TargetMode="External"/><Relationship Id="rId16" Type="http://schemas.openxmlformats.org/officeDocument/2006/relationships/hyperlink" Target="https://azure.microsoft.com/en-us/documentation/articles/sql-database-manage-logins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cial.technet.microsoft.com/wiki/cfs-file.ashx/__key/communityserver-wikis-components-files/00-00-00-00-05/5710.Permissions_5F00_Poster_5F00_2008_5F00_R2_5F00_Wiki.pdf" TargetMode="External"/><Relationship Id="rId11" Type="http://schemas.openxmlformats.org/officeDocument/2006/relationships/hyperlink" Target="https://azure.microsoft.com/en-us/blog/azure-sql-database-threat-detection-your-built-in-security-expert/" TargetMode="External"/><Relationship Id="rId5" Type="http://schemas.openxmlformats.org/officeDocument/2006/relationships/hyperlink" Target="https://techcommunity.microsoft.com/t5/SQL-Server/ODBC-Driver-17-for-SQL-Server-Released/ba-p/385825" TargetMode="External"/><Relationship Id="rId15" Type="http://schemas.openxmlformats.org/officeDocument/2006/relationships/hyperlink" Target="https://azure.microsoft.com/en-us/documentation/articles/sql-database-aad-authentication/" TargetMode="External"/><Relationship Id="rId10" Type="http://schemas.openxmlformats.org/officeDocument/2006/relationships/hyperlink" Target="https://docs.microsoft.com/en-us/sql/relational-databases/databases/security-best-practices-with-contained-databases?view=sql-server-2017" TargetMode="External"/><Relationship Id="rId4" Type="http://schemas.openxmlformats.org/officeDocument/2006/relationships/hyperlink" Target="https://blogs.msdn.microsoft.com/sqlnativeclient/2017/10/06/announcing-the-new-release-of-ole-db-driver-for-sql-server/" TargetMode="External"/><Relationship Id="rId9" Type="http://schemas.openxmlformats.org/officeDocument/2006/relationships/hyperlink" Target="http://msdn.microsoft.com/en-us/library/ms191465.aspx" TargetMode="External"/><Relationship Id="rId14" Type="http://schemas.openxmlformats.org/officeDocument/2006/relationships/hyperlink" Target="http://support.microsoft.com/kb/918992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wallsproject.org/programs/futures_fund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ssug.org/" TargetMode="External"/><Relationship Id="rId2" Type="http://schemas.openxmlformats.org/officeDocument/2006/relationships/hyperlink" Target="http://www.brdnug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ctivateconf.com/" TargetMode="External"/><Relationship Id="rId5" Type="http://schemas.openxmlformats.org/officeDocument/2006/relationships/hyperlink" Target="SQLSaturday.com" TargetMode="External"/><Relationship Id="rId4" Type="http://schemas.openxmlformats.org/officeDocument/2006/relationships/hyperlink" Target="http://www.gobrain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066800"/>
            <a:ext cx="11379200" cy="44958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SQL Security Principals </a:t>
            </a:r>
            <a:br>
              <a:rPr lang="en-US" sz="5400" dirty="0"/>
            </a:br>
            <a:r>
              <a:rPr lang="en-US" sz="5400" dirty="0"/>
              <a:t>and Permissions 101</a:t>
            </a:r>
          </a:p>
        </p:txBody>
      </p:sp>
    </p:spTree>
    <p:extLst>
      <p:ext uri="{BB962C8B-B14F-4D97-AF65-F5344CB8AC3E}">
        <p14:creationId xmlns:p14="http://schemas.microsoft.com/office/powerpoint/2010/main" val="539619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4CBDA-0644-4A9F-9C3D-181716F261A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435947" y="206188"/>
            <a:ext cx="911551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marR="0" lvl="0" indent="-227013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77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In the Microsoft data platform field? </a:t>
            </a:r>
          </a:p>
          <a:p>
            <a:pPr marL="671513" marR="0" lvl="1" indent="-227013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Pct val="77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Join PASS (sqlpass.org).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</a:b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Or, join other tech orgs in your field.</a:t>
            </a:r>
          </a:p>
          <a:p>
            <a:pPr marL="227013" marR="0" lvl="0" indent="-227013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77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Join your local User Group(s)</a:t>
            </a:r>
          </a:p>
          <a:p>
            <a:pPr marL="227013" marR="0" lvl="0" indent="-227013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77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Go to stuff like this. 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</a:b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Hey congrats, you’re already here!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</a:b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  <a:sym typeface="DaxOT-Regular" charset="0"/>
            </a:endParaRPr>
          </a:p>
          <a:p>
            <a:pPr marL="227013" marR="0" lvl="0" indent="-227013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77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All this stuff is really good for your professional networking!</a:t>
            </a:r>
          </a:p>
          <a:p>
            <a:pPr marL="227013" marR="0" lvl="0" indent="-227013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77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Keep getting more involved!</a:t>
            </a:r>
          </a:p>
        </p:txBody>
      </p:sp>
    </p:spTree>
    <p:extLst>
      <p:ext uri="{BB962C8B-B14F-4D97-AF65-F5344CB8AC3E}">
        <p14:creationId xmlns:p14="http://schemas.microsoft.com/office/powerpoint/2010/main" val="218155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4CBDA-0644-4A9F-9C3D-181716F261A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I’ve never actually been a carpenter.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8BA39C-9765-4E97-981E-56CA0F58B12B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Confession Time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78486D3-3269-46AB-833C-70412A6D8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" r="3815" b="7543"/>
          <a:stretch/>
        </p:blipFill>
        <p:spPr bwMode="auto">
          <a:xfrm>
            <a:off x="6506140" y="2594344"/>
            <a:ext cx="5468982" cy="391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pongebob metaphor">
            <a:extLst>
              <a:ext uri="{FF2B5EF4-FFF2-40B4-BE49-F238E27FC236}">
                <a16:creationId xmlns:a16="http://schemas.microsoft.com/office/drawing/2014/main" id="{15EB7AB8-7210-4C64-BFB1-2E3F4677E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" y="2594344"/>
            <a:ext cx="4742980" cy="391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5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4CBDA-0644-4A9F-9C3D-181716F261A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Get organized. Keep getting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more organized.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Take notes in OneNote, not paper. 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You can’t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Ctrl+F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paper.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Get a task list, check it.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Email hygiene is real. Clean that inbox.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Keep a calendar, if you have a partner, share your calendars. Seriously.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Personal organization ideas must be YOURS.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46CE82-49D4-4940-8EB7-4AB521B2F4C7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I Wasn’t Really A Carpenter, But I Did Learn</a:t>
            </a:r>
          </a:p>
        </p:txBody>
      </p:sp>
    </p:spTree>
    <p:extLst>
      <p:ext uri="{BB962C8B-B14F-4D97-AF65-F5344CB8AC3E}">
        <p14:creationId xmlns:p14="http://schemas.microsoft.com/office/powerpoint/2010/main" val="242091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4CBDA-0644-4A9F-9C3D-181716F261A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Stop fearing being wrong, start fearing becoming obsolete. Stay technical!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Learn to admit when you’re wrong, 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and stop wasting time covering it up.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BD8433-9598-468F-BF78-9765CE1D684C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I Wasn’t Really A Carpenter, But I Did Learn</a:t>
            </a:r>
          </a:p>
        </p:txBody>
      </p:sp>
    </p:spTree>
    <p:extLst>
      <p:ext uri="{BB962C8B-B14F-4D97-AF65-F5344CB8AC3E}">
        <p14:creationId xmlns:p14="http://schemas.microsoft.com/office/powerpoint/2010/main" val="300304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4CBDA-0644-4A9F-9C3D-181716F261A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4. Have a can-do attitude. 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Don’t be a fault-finder.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Don’t think of </a:t>
            </a: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roadblocks as a default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method of contributing to discussion.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5"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Start treating your colleagues like friends, not like assets </a:t>
            </a:r>
            <a:b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or competition </a:t>
            </a:r>
            <a:b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or frenemies.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2A82AD-8BDC-4B3A-8C72-52AD99C6D735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I Wasn’t Really A Carpenter, But I Did Learn</a:t>
            </a:r>
          </a:p>
        </p:txBody>
      </p:sp>
    </p:spTree>
    <p:extLst>
      <p:ext uri="{BB962C8B-B14F-4D97-AF65-F5344CB8AC3E}">
        <p14:creationId xmlns:p14="http://schemas.microsoft.com/office/powerpoint/2010/main" val="15371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4CBDA-0644-4A9F-9C3D-181716F261A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8811" y="1363780"/>
            <a:ext cx="1167437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Never pass up an opportunity to give a sincere "Great job!“, even to a peer.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Never ask a woman if she is pregnant.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Never ask a woman if she’s a “booth babe”.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Don’t hate.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44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Caffeinate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Activate!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8BB28F-0C41-4175-8AF5-F4195DD495A2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I Wasn’t Really A Carpenter, But I Did Learn</a:t>
            </a:r>
          </a:p>
        </p:txBody>
      </p:sp>
    </p:spTree>
    <p:extLst>
      <p:ext uri="{BB962C8B-B14F-4D97-AF65-F5344CB8AC3E}">
        <p14:creationId xmlns:p14="http://schemas.microsoft.com/office/powerpoint/2010/main" val="200852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1006475"/>
          </a:xfrm>
        </p:spPr>
        <p:txBody>
          <a:bodyPr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New Habits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533400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New habits are like going bald.</a:t>
            </a:r>
          </a:p>
          <a:p>
            <a:pPr lvl="1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Knew I needed to</a:t>
            </a:r>
          </a:p>
          <a:p>
            <a:pPr lvl="1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Finally decided to</a:t>
            </a:r>
          </a:p>
          <a:p>
            <a:pPr lvl="1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Was a shock initially, not just to me but everyone</a:t>
            </a:r>
          </a:p>
          <a:p>
            <a:pPr lvl="1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Not everyone liked it, but they got over it</a:t>
            </a:r>
          </a:p>
          <a:p>
            <a:pPr lvl="1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5 years later, can‘t believe I ever liked hair</a:t>
            </a: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I encourage you to pursue your desired habits.  </a:t>
            </a: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“Those who do the things, do the things.”</a:t>
            </a:r>
          </a:p>
        </p:txBody>
      </p:sp>
    </p:spTree>
    <p:extLst>
      <p:ext uri="{BB962C8B-B14F-4D97-AF65-F5344CB8AC3E}">
        <p14:creationId xmlns:p14="http://schemas.microsoft.com/office/powerpoint/2010/main" val="52650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/>
              <a:t>Terminology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pPr marL="1028700" indent="-571500"/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- pronounced "sequel", not ESS KEW ELL</a:t>
            </a:r>
          </a:p>
          <a:p>
            <a:pPr marL="1028700" indent="-571500"/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ANSI SQL is an international standard for Structured Query Languages.</a:t>
            </a:r>
          </a:p>
          <a:p>
            <a:pPr marL="1028700" indent="-571500"/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Microsoft's database platform that is aligned with the SQL Standard is "SQL Server"</a:t>
            </a:r>
          </a:p>
          <a:p>
            <a:pPr marL="1485900" lvl="1" indent="-571500"/>
            <a:r>
              <a:rPr lang="en-US" sz="3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Oracle's is called "Oracle"</a:t>
            </a:r>
          </a:p>
          <a:p>
            <a:pPr marL="1485900" lvl="1" indent="-571500"/>
            <a:r>
              <a:rPr lang="en-US" sz="3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IBM's is called "DB2“</a:t>
            </a:r>
          </a:p>
          <a:p>
            <a:pPr marL="1485900" lvl="1" indent="-571500"/>
            <a:r>
              <a:rPr lang="en-US" sz="3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Others: MySQL, PostgreSQL.</a:t>
            </a:r>
          </a:p>
          <a:p>
            <a:pPr marL="1028700" indent="-571500"/>
            <a:endParaRPr lang="en-US" sz="36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226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Flat files </a:t>
            </a:r>
          </a:p>
          <a:p>
            <a:pPr lvl="1" fontAlgn="ctr"/>
            <a:r>
              <a:rPr lang="en-US" dirty="0"/>
              <a:t>Including </a:t>
            </a:r>
            <a:r>
              <a:rPr lang="en-US" dirty="0" err="1"/>
              <a:t>json</a:t>
            </a:r>
            <a:r>
              <a:rPr lang="en-US" dirty="0"/>
              <a:t> and xml</a:t>
            </a:r>
          </a:p>
          <a:p>
            <a:pPr fontAlgn="ctr"/>
            <a:r>
              <a:rPr lang="en-US" dirty="0"/>
              <a:t>Microsoft Access databases </a:t>
            </a:r>
          </a:p>
          <a:p>
            <a:pPr lvl="1" fontAlgn="ctr"/>
            <a:r>
              <a:rPr lang="en-US" dirty="0"/>
              <a:t>Not designed for Concurrency (more later)</a:t>
            </a:r>
          </a:p>
          <a:p>
            <a:pPr fontAlgn="ctr"/>
            <a:r>
              <a:rPr lang="en-US" dirty="0"/>
              <a:t>Excel - most popular BI tool in the world</a:t>
            </a:r>
          </a:p>
          <a:p>
            <a:pPr lvl="1" fontAlgn="ctr"/>
            <a:r>
              <a:rPr lang="en-US" dirty="0"/>
              <a:t>There are dangers of "</a:t>
            </a:r>
            <a:r>
              <a:rPr lang="en-US" dirty="0" err="1"/>
              <a:t>silo'ing</a:t>
            </a:r>
            <a:r>
              <a:rPr lang="en-US" dirty="0"/>
              <a:t>" data</a:t>
            </a:r>
          </a:p>
          <a:p>
            <a:pPr lvl="1" fontAlgn="ctr"/>
            <a:r>
              <a:rPr lang="en-US" dirty="0"/>
              <a:t>The Excel, PowerPivot, </a:t>
            </a:r>
            <a:r>
              <a:rPr lang="en-US" dirty="0" err="1"/>
              <a:t>PowerBI</a:t>
            </a:r>
            <a:r>
              <a:rPr lang="en-US" dirty="0"/>
              <a:t> stack</a:t>
            </a:r>
          </a:p>
          <a:p>
            <a:pPr lvl="1" fontAlgn="ctr"/>
            <a:r>
              <a:rPr lang="en-US" dirty="0"/>
              <a:t>Though, valuable tools for self-service business intelligence</a:t>
            </a:r>
          </a:p>
          <a:p>
            <a:pPr lvl="1" fontAlgn="ctr"/>
            <a:r>
              <a:rPr lang="en-US" dirty="0"/>
              <a:t>But not a database!</a:t>
            </a:r>
          </a:p>
          <a:p>
            <a:r>
              <a:rPr lang="en-US" dirty="0"/>
              <a:t>Azure Table storage</a:t>
            </a:r>
          </a:p>
          <a:p>
            <a:endParaRPr lang="en-US" dirty="0"/>
          </a:p>
        </p:txBody>
      </p:sp>
      <p:pic>
        <p:nvPicPr>
          <p:cNvPr id="1026" name="Picture 2" descr="Image result">
            <a:extLst>
              <a:ext uri="{FF2B5EF4-FFF2-40B4-BE49-F238E27FC236}">
                <a16:creationId xmlns:a16="http://schemas.microsoft.com/office/drawing/2014/main" id="{1352218F-4BFE-4A8A-9200-4CCC85A0F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133600"/>
            <a:ext cx="535354" cy="52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E2E60-5413-4557-9C10-44A6E734C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07" y="1228165"/>
            <a:ext cx="511912" cy="511912"/>
          </a:xfrm>
          <a:prstGeom prst="rect">
            <a:avLst/>
          </a:prstGeom>
        </p:spPr>
      </p:pic>
      <p:pic>
        <p:nvPicPr>
          <p:cNvPr id="1036" name="Picture 12" descr="Image result for xml">
            <a:extLst>
              <a:ext uri="{FF2B5EF4-FFF2-40B4-BE49-F238E27FC236}">
                <a16:creationId xmlns:a16="http://schemas.microsoft.com/office/drawing/2014/main" id="{DB0F2110-5B5B-4C6C-B3DF-2B814B5B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38" y="1189578"/>
            <a:ext cx="589085" cy="58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excel">
            <a:extLst>
              <a:ext uri="{FF2B5EF4-FFF2-40B4-BE49-F238E27FC236}">
                <a16:creationId xmlns:a16="http://schemas.microsoft.com/office/drawing/2014/main" id="{BE0AD1C0-EF4B-482A-A1D3-F41C0A9E6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200400"/>
            <a:ext cx="653575" cy="64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owerpivot">
            <a:extLst>
              <a:ext uri="{FF2B5EF4-FFF2-40B4-BE49-F238E27FC236}">
                <a16:creationId xmlns:a16="http://schemas.microsoft.com/office/drawing/2014/main" id="{E0953748-61D7-43C1-8EDF-94AC99665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20981" b="39500"/>
          <a:stretch/>
        </p:blipFill>
        <p:spPr bwMode="auto">
          <a:xfrm>
            <a:off x="7580440" y="4191000"/>
            <a:ext cx="1951893" cy="50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977034-C43E-45FA-A6A4-54D34795C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2080" y="5502669"/>
            <a:ext cx="778120" cy="7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9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1030712" cy="5533120"/>
          </a:xfrm>
        </p:spPr>
        <p:txBody>
          <a:bodyPr>
            <a:normAutofit fontScale="92500"/>
          </a:bodyPr>
          <a:lstStyle/>
          <a:p>
            <a:pPr fontAlgn="ctr"/>
            <a:r>
              <a:rPr lang="en-US" sz="3600" dirty="0"/>
              <a:t>Things that are NOT databases may do just fine:</a:t>
            </a:r>
          </a:p>
          <a:p>
            <a:pPr lvl="1" fontAlgn="ctr"/>
            <a:r>
              <a:rPr lang="en-US" sz="3200" dirty="0"/>
              <a:t>Store a row for retrieval, even querying, by a user</a:t>
            </a:r>
          </a:p>
          <a:p>
            <a:pPr lvl="1" fontAlgn="ctr"/>
            <a:r>
              <a:rPr lang="en-US" sz="3200" dirty="0"/>
              <a:t>Have data appended</a:t>
            </a:r>
          </a:p>
          <a:p>
            <a:pPr lvl="1" fontAlgn="ctr"/>
            <a:r>
              <a:rPr lang="en-US" sz="3200" dirty="0"/>
              <a:t>Maybe even have some optional structure around data types</a:t>
            </a:r>
          </a:p>
          <a:p>
            <a:pPr fontAlgn="ctr"/>
            <a:r>
              <a:rPr lang="en-US" sz="3600" dirty="0"/>
              <a:t>Things that are NOT databases are not often designed for:</a:t>
            </a:r>
          </a:p>
          <a:p>
            <a:pPr lvl="1" fontAlgn="ctr"/>
            <a:r>
              <a:rPr lang="en-US" sz="3200" dirty="0"/>
              <a:t>Strongly-typed data validation</a:t>
            </a:r>
          </a:p>
          <a:p>
            <a:pPr lvl="1" fontAlgn="ctr"/>
            <a:r>
              <a:rPr lang="en-US" sz="3200" dirty="0"/>
              <a:t>Multistep transactional processing, isolated updates</a:t>
            </a:r>
          </a:p>
          <a:p>
            <a:pPr lvl="1" fontAlgn="ctr"/>
            <a:r>
              <a:rPr lang="en-US" sz="3200" dirty="0"/>
              <a:t>Disaster Recovery / High Availability</a:t>
            </a:r>
          </a:p>
          <a:p>
            <a:pPr lvl="1" fontAlgn="ctr"/>
            <a:r>
              <a:rPr lang="en-US" sz="3200" dirty="0"/>
              <a:t>Concurrency (multiple users) and Consistency</a:t>
            </a:r>
          </a:p>
          <a:p>
            <a:pPr lvl="1" fontAlgn="ctr"/>
            <a:r>
              <a:rPr lang="en-US" sz="3200" dirty="0"/>
              <a:t>Corruption Detection</a:t>
            </a:r>
          </a:p>
          <a:p>
            <a:pPr lvl="1" fontAlgn="ctr"/>
            <a:r>
              <a:rPr lang="en-US" sz="3200" dirty="0"/>
              <a:t>Much more…</a:t>
            </a:r>
          </a:p>
        </p:txBody>
      </p:sp>
    </p:spTree>
    <p:extLst>
      <p:ext uri="{BB962C8B-B14F-4D97-AF65-F5344CB8AC3E}">
        <p14:creationId xmlns:p14="http://schemas.microsoft.com/office/powerpoint/2010/main" val="23571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304801"/>
            <a:ext cx="8229600" cy="5821363"/>
          </a:xfrm>
        </p:spPr>
        <p:txBody>
          <a:bodyPr vert="horz" lIns="91440" tIns="45720" rIns="132080" bIns="45720" rtlCol="0">
            <a:normAutofit/>
          </a:bodyPr>
          <a:lstStyle/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I Was Once</a:t>
            </a: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A Very </a:t>
            </a: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Crappy</a:t>
            </a: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Carpenter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5DDAC-1991-4EA9-B3BE-F51DDBA812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46" y="-402336"/>
            <a:ext cx="5445252" cy="726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1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Access is a “Database Simulator”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pPr marL="0" indent="0" fontAlgn="ctr">
              <a:buNone/>
            </a:pPr>
            <a:r>
              <a:rPr lang="en-US" dirty="0"/>
              <a:t>Microsoft Access documentation is full of caveats about the lack of concurrency and scalability for Access.</a:t>
            </a:r>
          </a:p>
          <a:p>
            <a:r>
              <a:rPr lang="en-US" dirty="0"/>
              <a:t>The 32-bit "Microsoft Jet [the database engine inside Access] can only handle a </a:t>
            </a:r>
            <a:r>
              <a:rPr lang="en-US" dirty="0">
                <a:hlinkClick r:id="rId2"/>
              </a:rPr>
              <a:t>limited number of sessions</a:t>
            </a:r>
            <a:r>
              <a:rPr lang="en-US" dirty="0"/>
              <a:t>."</a:t>
            </a:r>
          </a:p>
          <a:p>
            <a:r>
              <a:rPr lang="en-US" dirty="0"/>
              <a:t>"...when </a:t>
            </a:r>
            <a:r>
              <a:rPr lang="en-US" b="1" dirty="0"/>
              <a:t>multiple concurrent users </a:t>
            </a:r>
            <a:r>
              <a:rPr lang="en-US" dirty="0"/>
              <a:t>make requests of a Microsoft Access database, </a:t>
            </a:r>
            <a:r>
              <a:rPr lang="en-US" dirty="0">
                <a:hlinkClick r:id="rId3"/>
              </a:rPr>
              <a:t>unpredictable results may occur</a:t>
            </a:r>
            <a:r>
              <a:rPr lang="en-US" dirty="0"/>
              <a:t>."</a:t>
            </a:r>
          </a:p>
          <a:p>
            <a:r>
              <a:rPr lang="en-US" dirty="0"/>
              <a:t>"...it was not intended (or architected) for </a:t>
            </a:r>
            <a:r>
              <a:rPr lang="en-US" dirty="0">
                <a:hlinkClick r:id="rId4"/>
              </a:rPr>
              <a:t>high-stress performance</a:t>
            </a:r>
            <a:r>
              <a:rPr lang="en-US" dirty="0"/>
              <a:t>..." </a:t>
            </a:r>
          </a:p>
        </p:txBody>
      </p:sp>
    </p:spTree>
    <p:extLst>
      <p:ext uri="{BB962C8B-B14F-4D97-AF65-F5344CB8AC3E}">
        <p14:creationId xmlns:p14="http://schemas.microsoft.com/office/powerpoint/2010/main" val="3914370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20000"/>
          </a:bodyPr>
          <a:lstStyle/>
          <a:p>
            <a:pPr fontAlgn="ctr">
              <a:lnSpc>
                <a:spcPct val="110000"/>
              </a:lnSpc>
            </a:pPr>
            <a:r>
              <a:rPr lang="en-US" sz="3600" dirty="0"/>
              <a:t>Products like Microsoft SQL Server (and Azure SQL DB)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Competitors: Oracle, MySQL, PostgreSQL, IBM DB2, SQLite</a:t>
            </a:r>
          </a:p>
          <a:p>
            <a:pPr fontAlgn="ctr">
              <a:lnSpc>
                <a:spcPct val="110000"/>
              </a:lnSpc>
            </a:pPr>
            <a:r>
              <a:rPr lang="en-US" sz="3600" dirty="0"/>
              <a:t>All follow some implementation of a universally accepted standard language for data platforms: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SQL – “Structured Query Language”</a:t>
            </a:r>
          </a:p>
          <a:p>
            <a:pPr lvl="2" fontAlgn="ctr">
              <a:lnSpc>
                <a:spcPct val="110000"/>
              </a:lnSpc>
            </a:pPr>
            <a:r>
              <a:rPr lang="en-US" sz="2800" dirty="0"/>
              <a:t>SELECT … FROM … WHERE …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Microsoft’s implementation = TSQL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Oracles implementation = PLSQL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Basics are same, but many important vendor-specific features are nonstandard, not interchangeable, require cross-training</a:t>
            </a:r>
          </a:p>
        </p:txBody>
      </p:sp>
    </p:spTree>
    <p:extLst>
      <p:ext uri="{BB962C8B-B14F-4D97-AF65-F5344CB8AC3E}">
        <p14:creationId xmlns:p14="http://schemas.microsoft.com/office/powerpoint/2010/main" val="3821443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 Compliant Databases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Atomic</a:t>
            </a:r>
          </a:p>
          <a:p>
            <a:pPr lvl="1" fontAlgn="ctr"/>
            <a:r>
              <a:rPr lang="en-US" dirty="0"/>
              <a:t>A transaction is all or nothing</a:t>
            </a:r>
          </a:p>
          <a:p>
            <a:pPr fontAlgn="ctr"/>
            <a:r>
              <a:rPr lang="en-US" dirty="0"/>
              <a:t>Consistent</a:t>
            </a:r>
          </a:p>
          <a:p>
            <a:pPr lvl="1" fontAlgn="ctr"/>
            <a:r>
              <a:rPr lang="en-US" dirty="0"/>
              <a:t>Transaction brings the entire database from one state to another - not just a single part of the database</a:t>
            </a:r>
          </a:p>
          <a:p>
            <a:pPr lvl="1" fontAlgn="ctr"/>
            <a:r>
              <a:rPr lang="en-US" dirty="0"/>
              <a:t>Eventual consistency can be useful - Cassandra, MongoDB, </a:t>
            </a:r>
            <a:r>
              <a:rPr lang="en-US" dirty="0" err="1"/>
              <a:t>Redis</a:t>
            </a:r>
            <a:endParaRPr lang="en-US" dirty="0"/>
          </a:p>
          <a:p>
            <a:pPr fontAlgn="ctr"/>
            <a:r>
              <a:rPr lang="en-US" dirty="0"/>
              <a:t>Isolated</a:t>
            </a:r>
          </a:p>
          <a:p>
            <a:pPr lvl="1" fontAlgn="ctr"/>
            <a:r>
              <a:rPr lang="en-US" dirty="0"/>
              <a:t>Transactions, though handled concurrently, are still processed sequentially and independently</a:t>
            </a:r>
          </a:p>
          <a:p>
            <a:pPr lvl="1" fontAlgn="ctr"/>
            <a:r>
              <a:rPr lang="en-US" dirty="0"/>
              <a:t>Incomplete transactions should not be visible to other transactions</a:t>
            </a:r>
          </a:p>
          <a:p>
            <a:pPr fontAlgn="ctr"/>
            <a:r>
              <a:rPr lang="en-US" dirty="0"/>
              <a:t>Durable</a:t>
            </a:r>
          </a:p>
          <a:p>
            <a:pPr lvl="1" fontAlgn="ctr"/>
            <a:r>
              <a:rPr lang="en-US" dirty="0"/>
              <a:t>If the power goes off, the data is still there. It's not stored in volatile memory.</a:t>
            </a:r>
          </a:p>
        </p:txBody>
      </p:sp>
    </p:spTree>
    <p:extLst>
      <p:ext uri="{BB962C8B-B14F-4D97-AF65-F5344CB8AC3E}">
        <p14:creationId xmlns:p14="http://schemas.microsoft.com/office/powerpoint/2010/main" val="156127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184203"/>
            <a:ext cx="11172092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NoSQL isn’t a product, it’s a category, similar to “Big data”</a:t>
            </a:r>
          </a:p>
          <a:p>
            <a:pPr lvl="1" fontAlgn="ctr"/>
            <a:r>
              <a:rPr lang="en-US" sz="3200" dirty="0"/>
              <a:t>Big data storage: Apache Hadoop, Azure Blob Storage, Spark</a:t>
            </a:r>
          </a:p>
          <a:p>
            <a:pPr lvl="1" fontAlgn="ctr"/>
            <a:r>
              <a:rPr lang="en-US" sz="3200" dirty="0"/>
              <a:t>NoSQL platforms: </a:t>
            </a:r>
            <a:r>
              <a:rPr lang="en-US" sz="3200" dirty="0" err="1"/>
              <a:t>RavenDB</a:t>
            </a:r>
            <a:r>
              <a:rPr lang="en-US" sz="3200" dirty="0"/>
              <a:t>, MongoDB, DynamoDB. </a:t>
            </a:r>
          </a:p>
          <a:p>
            <a:pPr lvl="2" fontAlgn="ctr"/>
            <a:r>
              <a:rPr lang="en-US" sz="2800" dirty="0"/>
              <a:t>Amazon, Facebook, Google have their own platforms</a:t>
            </a:r>
          </a:p>
          <a:p>
            <a:pPr fontAlgn="ctr"/>
            <a:r>
              <a:rPr lang="en-US" sz="3600" dirty="0"/>
              <a:t>There are vendors who have specialized in it all along</a:t>
            </a:r>
          </a:p>
          <a:p>
            <a:pPr lvl="1" fontAlgn="ctr"/>
            <a:r>
              <a:rPr lang="en-US" sz="3200" dirty="0"/>
              <a:t>Twitter originally used Cassandra, now they use their own “Twitter-scale” distributed database platform, </a:t>
            </a:r>
            <a:r>
              <a:rPr lang="en-US" sz="3200" dirty="0">
                <a:hlinkClick r:id="rId2"/>
              </a:rPr>
              <a:t>Manhattan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3763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184203"/>
            <a:ext cx="11172092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One of the characteristics (and common use cases) of a NoSQL database is </a:t>
            </a:r>
            <a:r>
              <a:rPr lang="en-US" sz="3600" i="1" dirty="0"/>
              <a:t>eventual consistency.</a:t>
            </a:r>
          </a:p>
          <a:p>
            <a:pPr lvl="1" fontAlgn="ctr"/>
            <a:r>
              <a:rPr lang="en-US" sz="3200" dirty="0"/>
              <a:t>Twitter cannot commit a transaction globally, synchronously</a:t>
            </a:r>
          </a:p>
          <a:p>
            <a:pPr lvl="1" fontAlgn="ctr"/>
            <a:r>
              <a:rPr lang="en-US" sz="3200" dirty="0"/>
              <a:t>Your hot </a:t>
            </a:r>
            <a:r>
              <a:rPr lang="en-US" sz="3200" dirty="0" err="1"/>
              <a:t>taek</a:t>
            </a:r>
            <a:r>
              <a:rPr lang="en-US" sz="3200" dirty="0"/>
              <a:t> tweet takes some time to propagate globally through the distributed database system</a:t>
            </a:r>
          </a:p>
          <a:p>
            <a:pPr lvl="1" fontAlgn="ctr"/>
            <a:r>
              <a:rPr lang="en-US" sz="3200" dirty="0"/>
              <a:t>Other aspects of ACID may be violated in name of performance, and as long as the </a:t>
            </a:r>
            <a:r>
              <a:rPr lang="en-US" sz="3200" dirty="0" err="1"/>
              <a:t>devs</a:t>
            </a:r>
            <a:r>
              <a:rPr lang="en-US" sz="3200" dirty="0"/>
              <a:t> are aware, it’s OK.</a:t>
            </a:r>
          </a:p>
          <a:p>
            <a:pPr fontAlgn="ctr"/>
            <a:r>
              <a:rPr lang="en-US" sz="3600" dirty="0"/>
              <a:t>This would be completely unacceptable for:</a:t>
            </a:r>
          </a:p>
          <a:p>
            <a:pPr lvl="1" fontAlgn="ctr"/>
            <a:r>
              <a:rPr lang="en-US" sz="3200" dirty="0"/>
              <a:t>A stock exchange (NASDAQ – runs on MS SQL Server)</a:t>
            </a:r>
          </a:p>
          <a:p>
            <a:pPr lvl="1" fontAlgn="ctr"/>
            <a:r>
              <a:rPr lang="en-US" sz="3200" dirty="0"/>
              <a:t>A sportsbook (</a:t>
            </a:r>
            <a:r>
              <a:rPr lang="en-US" sz="3200" dirty="0" err="1"/>
              <a:t>Bwin</a:t>
            </a:r>
            <a:r>
              <a:rPr lang="en-US" sz="3200" dirty="0"/>
              <a:t> – runs on MS SQL Server)</a:t>
            </a:r>
          </a:p>
          <a:p>
            <a:pPr marL="0" indent="0" fontAlgn="ctr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430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/>
            <a:r>
              <a:rPr lang="en-US" sz="4000" dirty="0"/>
              <a:t>Microsoft isn’t without NoSQL offerings:</a:t>
            </a:r>
          </a:p>
          <a:p>
            <a:pPr lvl="1" fontAlgn="ctr"/>
            <a:r>
              <a:rPr lang="en-US" sz="3600" dirty="0" err="1"/>
              <a:t>PolyBase</a:t>
            </a:r>
            <a:r>
              <a:rPr lang="en-US" sz="3600" dirty="0"/>
              <a:t> is a feature inside MS SQL to query big data in Hadoop or Azure Blob storage with TSQL </a:t>
            </a:r>
          </a:p>
          <a:p>
            <a:pPr lvl="1" fontAlgn="ctr"/>
            <a:r>
              <a:rPr lang="en-US" sz="3600" dirty="0"/>
              <a:t>Many different MS SQL features that break ACID</a:t>
            </a:r>
          </a:p>
          <a:p>
            <a:pPr lvl="1" fontAlgn="ctr"/>
            <a:r>
              <a:rPr lang="en-US" sz="3600" dirty="0" err="1"/>
              <a:t>CosmosDB</a:t>
            </a:r>
            <a:r>
              <a:rPr lang="en-US" sz="3600" dirty="0"/>
              <a:t> –new planet-scale database platform</a:t>
            </a:r>
          </a:p>
          <a:p>
            <a:pPr fontAlgn="ctr"/>
            <a:r>
              <a:rPr lang="en-US" sz="4000" dirty="0"/>
              <a:t>This presentation focuses on MS SQL Server</a:t>
            </a:r>
          </a:p>
          <a:p>
            <a:pPr fontAlgn="ctr"/>
            <a:endParaRPr lang="en-US" sz="4000" dirty="0"/>
          </a:p>
          <a:p>
            <a:pPr lvl="1" font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729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MS SQL Server is installed, configured, maintained</a:t>
            </a:r>
          </a:p>
          <a:p>
            <a:pPr fontAlgn="ctr"/>
            <a:r>
              <a:rPr lang="en-US" sz="3600" dirty="0"/>
              <a:t>What if there was an offering that provided everything for you, automated, without </a:t>
            </a:r>
            <a:r>
              <a:rPr lang="en-US" sz="3600" dirty="0" err="1"/>
              <a:t>maint</a:t>
            </a:r>
            <a:r>
              <a:rPr lang="en-US" sz="3600" dirty="0"/>
              <a:t>?</a:t>
            </a:r>
          </a:p>
          <a:p>
            <a:pPr fontAlgn="ctr"/>
            <a:r>
              <a:rPr lang="en-US" dirty="0"/>
              <a:t>Platform-as-a-Service </a:t>
            </a:r>
          </a:p>
          <a:p>
            <a:pPr lvl="1" fontAlgn="ctr"/>
            <a:r>
              <a:rPr lang="en-US" dirty="0"/>
              <a:t>An instance of a database is created for you, with easy UI to interact, no maintenance, backups, storage config needed</a:t>
            </a:r>
          </a:p>
          <a:p>
            <a:pPr lvl="1" fontAlgn="ctr"/>
            <a:r>
              <a:rPr lang="en-US" dirty="0"/>
              <a:t>Scalable – change CPU/memory/storage capacity on the fly</a:t>
            </a:r>
          </a:p>
          <a:p>
            <a:pPr lvl="1" fontAlgn="ctr"/>
            <a:r>
              <a:rPr lang="en-US" dirty="0"/>
              <a:t>Examples: Azure SQL DB, Amazon RDS</a:t>
            </a:r>
          </a:p>
          <a:p>
            <a:pPr fontAlgn="ctr"/>
            <a:r>
              <a:rPr lang="en-US" dirty="0"/>
              <a:t>Infrastructure-as-a-Service</a:t>
            </a:r>
          </a:p>
          <a:p>
            <a:pPr lvl="1" fontAlgn="ctr"/>
            <a:r>
              <a:rPr lang="en-US" dirty="0"/>
              <a:t>Here’s a VM. Have fun. But you don’t have to worry about the network layer, redundant power, physical disks. Also scalable.</a:t>
            </a:r>
          </a:p>
        </p:txBody>
      </p:sp>
    </p:spTree>
    <p:extLst>
      <p:ext uri="{BB962C8B-B14F-4D97-AF65-F5344CB8AC3E}">
        <p14:creationId xmlns:p14="http://schemas.microsoft.com/office/powerpoint/2010/main" val="571491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>
              <a:lnSpc>
                <a:spcPct val="110000"/>
              </a:lnSpc>
            </a:pPr>
            <a:r>
              <a:rPr lang="en-US" sz="4400" dirty="0"/>
              <a:t>This is the link to download SQL for FREE: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Do a web search: “SQL Server 2019 Download”, click </a:t>
            </a:r>
            <a:r>
              <a:rPr lang="en-US" sz="4000" b="1" dirty="0"/>
              <a:t>Developer Edition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Free editions of SQL: Developer, Express </a:t>
            </a:r>
          </a:p>
        </p:txBody>
      </p:sp>
    </p:spTree>
    <p:extLst>
      <p:ext uri="{BB962C8B-B14F-4D97-AF65-F5344CB8AC3E}">
        <p14:creationId xmlns:p14="http://schemas.microsoft.com/office/powerpoint/2010/main" val="3359633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fontAlgn="ctr">
              <a:lnSpc>
                <a:spcPct val="110000"/>
              </a:lnSpc>
            </a:pPr>
            <a:r>
              <a:rPr lang="en-US" sz="4400" dirty="0"/>
              <a:t>Developer is same as Enterprise, </a:t>
            </a:r>
            <a:r>
              <a:rPr lang="en-US" sz="4400" i="1" dirty="0"/>
              <a:t>but cannot be used in production.</a:t>
            </a:r>
          </a:p>
          <a:p>
            <a:pPr fontAlgn="ctr">
              <a:lnSpc>
                <a:spcPct val="110000"/>
              </a:lnSpc>
            </a:pPr>
            <a:r>
              <a:rPr lang="en-US" sz="4400" dirty="0"/>
              <a:t>Standard edition is not free, but is roughly 20% the $ of Enterprise.</a:t>
            </a:r>
          </a:p>
          <a:p>
            <a:pPr fontAlgn="ctr">
              <a:lnSpc>
                <a:spcPct val="110000"/>
              </a:lnSpc>
            </a:pPr>
            <a:r>
              <a:rPr lang="en-US" sz="4400" dirty="0"/>
              <a:t>Express has no agent, can’t back itself up, very limited. </a:t>
            </a:r>
            <a:r>
              <a:rPr lang="en-US" sz="4400" i="1" dirty="0"/>
              <a:t>Not appropriate for production.</a:t>
            </a:r>
          </a:p>
        </p:txBody>
      </p:sp>
    </p:spTree>
    <p:extLst>
      <p:ext uri="{BB962C8B-B14F-4D97-AF65-F5344CB8AC3E}">
        <p14:creationId xmlns:p14="http://schemas.microsoft.com/office/powerpoint/2010/main" val="199769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>
              <a:lnSpc>
                <a:spcPct val="110000"/>
              </a:lnSpc>
            </a:pPr>
            <a:r>
              <a:rPr lang="en-US" sz="3600" dirty="0"/>
              <a:t>The tools to dev in the Microsoft ecosystem </a:t>
            </a:r>
            <a:br>
              <a:rPr lang="en-US" sz="3600" dirty="0"/>
            </a:br>
            <a:r>
              <a:rPr lang="en-US" sz="3600" b="1" dirty="0"/>
              <a:t>are all free</a:t>
            </a:r>
            <a:r>
              <a:rPr lang="en-US" sz="3600" dirty="0"/>
              <a:t>, just do a web search: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>
                <a:hlinkClick r:id="rId2"/>
              </a:rPr>
              <a:t>SSMS</a:t>
            </a:r>
            <a:r>
              <a:rPr lang="en-US" sz="3200" dirty="0"/>
              <a:t> (for the SQL Server) 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>
                <a:hlinkClick r:id="rId3"/>
              </a:rPr>
              <a:t>SSDT</a:t>
            </a:r>
            <a:r>
              <a:rPr lang="en-US" sz="3200" dirty="0"/>
              <a:t> (for SSRS, SSIS, SSAS, also for Database Projects) </a:t>
            </a:r>
            <a:r>
              <a:rPr lang="en-US" dirty="0"/>
              <a:t> (installs a shell of Visual Studio)</a:t>
            </a:r>
            <a:endParaRPr lang="en-US" sz="3200" dirty="0"/>
          </a:p>
          <a:p>
            <a:pPr lvl="1" fontAlgn="ctr">
              <a:lnSpc>
                <a:spcPct val="110000"/>
              </a:lnSpc>
            </a:pPr>
            <a:r>
              <a:rPr lang="en-US" sz="3200" dirty="0">
                <a:hlinkClick r:id="rId4"/>
              </a:rPr>
              <a:t>Visual Studio Community Edition</a:t>
            </a:r>
            <a:r>
              <a:rPr lang="en-US" sz="3200" dirty="0"/>
              <a:t> or </a:t>
            </a:r>
            <a:r>
              <a:rPr lang="en-US" sz="3200" dirty="0">
                <a:hlinkClick r:id="rId4"/>
              </a:rPr>
              <a:t>Visual Studio 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83089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52255" y="717907"/>
            <a:ext cx="9943123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Side projects?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Interest in my work outside? 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Certification exams?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User Groups and Conferences </a:t>
            </a:r>
            <a:b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(like this)?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Nope.</a:t>
            </a:r>
          </a:p>
          <a:p>
            <a:pPr marL="0" indent="0">
              <a:buNone/>
            </a:pPr>
            <a:endParaRPr lang="en-US" alt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Minimum effort? Yep. 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BB4B88-DEE8-4EA1-ACD7-05B3CE8192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832" y="797443"/>
            <a:ext cx="8632071" cy="485554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7E8B331-A54C-49D0-8B76-47B4E1591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711" y="135467"/>
            <a:ext cx="5041900" cy="672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ABE29A8-4139-42BA-B68D-1D37DE2DC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7" b="13038"/>
          <a:stretch/>
        </p:blipFill>
        <p:spPr bwMode="auto">
          <a:xfrm>
            <a:off x="3535326" y="-1"/>
            <a:ext cx="4851796" cy="325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65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F528-140D-40A4-A276-178559C3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your SQL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616" y="1120588"/>
            <a:ext cx="11137392" cy="5632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Now that it is installed, how do you log in to it?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During install, you’re given a chance to: 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Add initial administrators. Use your domain account (if applicable) or local windows user, or a Windows/AD security group that you are in.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If you activate SQL Authentication, provide a password for the ‘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sa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’ login.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Heads up – avoid using ‘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sa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’ whenever possible, especially not in your apps!! 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Use Windows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Auth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 whenever possible.</a:t>
            </a:r>
          </a:p>
        </p:txBody>
      </p:sp>
    </p:spTree>
    <p:extLst>
      <p:ext uri="{BB962C8B-B14F-4D97-AF65-F5344CB8AC3E}">
        <p14:creationId xmlns:p14="http://schemas.microsoft.com/office/powerpoint/2010/main" val="1247029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C09AF-4A99-4428-8BD2-54601AE3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50" y="0"/>
            <a:ext cx="12192000" cy="762000"/>
          </a:xfrm>
        </p:spPr>
        <p:txBody>
          <a:bodyPr/>
          <a:lstStyle/>
          <a:p>
            <a:r>
              <a:rPr lang="en-US" sz="4400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Why is SECURITY important?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Proper implementation of SQL security principals: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administrative effort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application complexity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database surface area</a:t>
            </a:r>
          </a:p>
          <a:p>
            <a:pPr lvl="1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Listen during this presentation for real-world applications, and feel free to ask questions.</a:t>
            </a:r>
          </a:p>
          <a:p>
            <a:r>
              <a:rPr lang="en-US" sz="3600" dirty="0"/>
              <a:t>Blog where this can be downloaded:  </a:t>
            </a:r>
            <a:r>
              <a:rPr lang="en-US" sz="3600" dirty="0">
                <a:hlinkClick r:id="rId2"/>
              </a:rPr>
              <a:t>SQLTact.com</a:t>
            </a:r>
            <a:endParaRPr lang="en-US" sz="3600" dirty="0"/>
          </a:p>
          <a:p>
            <a:r>
              <a:rPr lang="en-US" sz="3600" dirty="0"/>
              <a:t>Toolbox: </a:t>
            </a:r>
            <a:r>
              <a:rPr lang="en-US" sz="3200" dirty="0">
                <a:hlinkClick r:id="rId3"/>
              </a:rPr>
              <a:t>github.com/sparkhoundsql/sql-server-toolbox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21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4AC69-4563-4104-BE3B-6A47E883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7686"/>
            <a:ext cx="10515600" cy="549275"/>
          </a:xfrm>
        </p:spPr>
        <p:txBody>
          <a:bodyPr>
            <a:noAutofit/>
          </a:bodyPr>
          <a:lstStyle/>
          <a:p>
            <a:pPr algn="ctr"/>
            <a:r>
              <a:rPr lang="en-US" sz="4400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Login vs </a:t>
            </a:r>
            <a:r>
              <a:rPr lang="en-US" sz="4400" b="1" cap="all" dirty="0" err="1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usEr</a:t>
            </a:r>
            <a:endParaRPr lang="en-US" sz="4400" b="1" cap="all" dirty="0">
              <a:solidFill>
                <a:srgbClr val="3D156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CD003F5-EDF3-4AD1-8B4A-E065BAAA30F0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1" y="838200"/>
            <a:ext cx="4876799" cy="55215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Database User</a:t>
            </a:r>
          </a:p>
          <a:p>
            <a:pPr algn="ctr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Sets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Included in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Given access to SELECT, UPDATE, EXECUTE, CREATE TABLE</a:t>
            </a:r>
          </a:p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9BF9AC-EC99-4192-B021-9C7EB28E25FC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5791200" y="838200"/>
            <a:ext cx="5715000" cy="45735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Server Login</a:t>
            </a:r>
          </a:p>
          <a:p>
            <a:pPr algn="ctr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Connects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Can be linked to AD (Windows)</a:t>
            </a:r>
          </a:p>
          <a:p>
            <a:pPr marL="0" indent="0">
              <a:buNone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	or have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Given access to RESTORE, CONNECT, CREATE DATABASE</a:t>
            </a:r>
          </a:p>
        </p:txBody>
      </p:sp>
    </p:spTree>
    <p:extLst>
      <p:ext uri="{BB962C8B-B14F-4D97-AF65-F5344CB8AC3E}">
        <p14:creationId xmlns:p14="http://schemas.microsoft.com/office/powerpoint/2010/main" val="2314065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561D73-A9C8-4904-BC9D-60045669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4306"/>
            <a:ext cx="3932237" cy="1600200"/>
          </a:xfrm>
        </p:spPr>
        <p:txBody>
          <a:bodyPr/>
          <a:lstStyle/>
          <a:p>
            <a:r>
              <a:rPr lang="en-US" dirty="0"/>
              <a:t>LOGIN VS USER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57EDD37-0525-4EA5-A916-790A1C507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6994" y="152400"/>
            <a:ext cx="7023100" cy="65532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Sets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Included in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Given access to SELECT, ALTER, EXECUTE, CREATE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TABLE</a:t>
            </a:r>
          </a:p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Connects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Can be linked to AD (Windows) or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Given access to BACKUP, RESTORE, CONNECT, CREATE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DATABASE</a:t>
            </a:r>
          </a:p>
        </p:txBody>
      </p:sp>
      <p:grpSp>
        <p:nvGrpSpPr>
          <p:cNvPr id="14" name="Group 13" descr="A screenshot of the SSMS Object Explorer">
            <a:extLst>
              <a:ext uri="{FF2B5EF4-FFF2-40B4-BE49-F238E27FC236}">
                <a16:creationId xmlns:a16="http://schemas.microsoft.com/office/drawing/2014/main" id="{E57F350F-2A35-4F1C-9122-771A1837FC32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992997" y="0"/>
            <a:ext cx="3528204" cy="6858000"/>
            <a:chOff x="992997" y="0"/>
            <a:chExt cx="3528204" cy="6858000"/>
          </a:xfrm>
        </p:grpSpPr>
        <p:pic>
          <p:nvPicPr>
            <p:cNvPr id="37" name="Picture 36" descr="A screenshot of the SSMS Object Explorer">
              <a:extLst>
                <a:ext uri="{FF2B5EF4-FFF2-40B4-BE49-F238E27FC236}">
                  <a16:creationId xmlns:a16="http://schemas.microsoft.com/office/drawing/2014/main" id="{37BF02E5-7874-4CCE-8406-E770698A3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997" y="0"/>
              <a:ext cx="3528204" cy="6858000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C2CC261-A1A2-44A1-966F-31934507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63296" y="3371696"/>
              <a:ext cx="1922904" cy="209704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420BE25-651B-459F-90F9-00132E67A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33636" y="6495896"/>
              <a:ext cx="1762729" cy="209704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EE6A67E-7001-45F3-A80D-DB8164951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38450" y="2476193"/>
              <a:ext cx="1745573" cy="139803"/>
            </a:xfrm>
            <a:prstGeom prst="rect">
              <a:avLst/>
            </a:prstGeom>
            <a:solidFill>
              <a:srgbClr val="FFFF00">
                <a:alpha val="38039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B942D33-5DAF-4459-A221-0B2E82660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232" y="4814581"/>
              <a:ext cx="1762729" cy="139803"/>
            </a:xfrm>
            <a:prstGeom prst="rect">
              <a:avLst/>
            </a:prstGeom>
            <a:solidFill>
              <a:srgbClr val="FFFF00">
                <a:alpha val="38039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3EC0CE6-61B1-4649-B95C-19E0D869A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8272" y="4990793"/>
              <a:ext cx="1762729" cy="139803"/>
            </a:xfrm>
            <a:prstGeom prst="rect">
              <a:avLst/>
            </a:prstGeom>
            <a:solidFill>
              <a:srgbClr val="99FF33">
                <a:alpha val="22745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80171E4-B389-42FA-AE4F-4A51805DD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41024" y="2628593"/>
              <a:ext cx="1762729" cy="139803"/>
            </a:xfrm>
            <a:prstGeom prst="rect">
              <a:avLst/>
            </a:prstGeom>
            <a:solidFill>
              <a:srgbClr val="99FF33">
                <a:alpha val="22745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72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19438E-BCA1-4B79-92B1-DA98AA97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 the topic of Groups…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Always assign permissions to AD groups,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insist on it. </a:t>
            </a: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BUT</a:t>
            </a: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Be aware of who is a member of those groups, and what groups are a member of groups, and what groups are a member of those groups…</a:t>
            </a:r>
          </a:p>
          <a:p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-&gt; App Support -&gt; QA -&gt; Financial Analysts…</a:t>
            </a:r>
          </a:p>
          <a:p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402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6263D-55AD-448E-ABCC-0D30AC87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On the topic of Groups…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You can interrogate AD for the members of security groups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master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..</a:t>
            </a:r>
            <a:r>
              <a:rPr lang="en-US" sz="3200" dirty="0" err="1">
                <a:solidFill>
                  <a:srgbClr val="800000"/>
                </a:solidFill>
                <a:latin typeface="Consolas" panose="020B0609020204030204" pitchFamily="49" charset="0"/>
              </a:rPr>
              <a:t>xp_logininfo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acctname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'domain\</a:t>
            </a:r>
            <a:r>
              <a:rPr lang="en-US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groupname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@option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'members'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it only returns FIRST level members, not members of groups that are members of the group. Instead use PowerShell: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ADGroupMember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'Development'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recursive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67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CB7FB91-4B45-4333-9D55-2389E2DE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8077200" cy="5333999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Roles are security principals that </a:t>
            </a:r>
            <a:br>
              <a:rPr lang="en-US" sz="3200" dirty="0"/>
            </a:br>
            <a:r>
              <a:rPr lang="en-US" sz="3200" dirty="0"/>
              <a:t>can grant permissions to other </a:t>
            </a:r>
            <a:br>
              <a:rPr lang="en-US" sz="3200" dirty="0"/>
            </a:br>
            <a:r>
              <a:rPr lang="en-US" sz="3200" dirty="0"/>
              <a:t>security principals.  </a:t>
            </a:r>
          </a:p>
          <a:p>
            <a:r>
              <a:rPr lang="en-US" sz="3200" dirty="0"/>
              <a:t>Logins are added to Server Roles</a:t>
            </a:r>
          </a:p>
          <a:p>
            <a:r>
              <a:rPr lang="en-US" sz="3200" dirty="0"/>
              <a:t>Users are added to Database Roles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Built-in Roles to provide a standard </a:t>
            </a:r>
            <a:br>
              <a:rPr lang="en-US" sz="3200" dirty="0"/>
            </a:br>
            <a:r>
              <a:rPr lang="en-US" sz="3200" dirty="0"/>
              <a:t>for access. </a:t>
            </a:r>
          </a:p>
          <a:p>
            <a:pPr lvl="1"/>
            <a:r>
              <a:rPr lang="en-US" sz="2800" dirty="0"/>
              <a:t>Instead, assign more specific permissions when possible. Your data may not be homogenous in terms of sensitivity/permissions to access.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3074" name="Picture 2" descr="A screenshot of the SSMS Server Roles list on the properties page of a Logi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 bwMode="auto">
          <a:xfrm>
            <a:off x="7086600" y="797767"/>
            <a:ext cx="2007469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A screenshot of the Security Folder of a database, with the Database Roles folder expanded">
            <a:extLst>
              <a:ext uri="{FF2B5EF4-FFF2-40B4-BE49-F238E27FC236}">
                <a16:creationId xmlns:a16="http://schemas.microsoft.com/office/drawing/2014/main" id="{ACF72925-3284-4769-AE83-641778F8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762000"/>
            <a:ext cx="310085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4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55BBE-3FFA-42B6-87C2-B57096F1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PUBLIC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Every login/user is a member of “public” roles.</a:t>
            </a:r>
          </a:p>
          <a:p>
            <a:pPr lvl="1"/>
            <a:r>
              <a:rPr lang="en-US" sz="3600" b="1" dirty="0"/>
              <a:t>Public is a server role </a:t>
            </a:r>
            <a:r>
              <a:rPr lang="en-US" sz="3600" dirty="0"/>
              <a:t>that should never be granted any additional permissions, authorization or ownership. </a:t>
            </a:r>
          </a:p>
          <a:p>
            <a:pPr lvl="1"/>
            <a:r>
              <a:rPr lang="en-US" sz="3600" dirty="0"/>
              <a:t>Every database user/roles belongs to a </a:t>
            </a:r>
            <a:r>
              <a:rPr lang="en-US" sz="3600" b="1" dirty="0"/>
              <a:t>public database role. </a:t>
            </a:r>
          </a:p>
          <a:p>
            <a:r>
              <a:rPr lang="en-US" sz="4000" dirty="0"/>
              <a:t>When a user has not been granted or denied specific permissions on a securable, the user inherits the permissions granted to public. 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9007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C5D18E-C500-4633-B055-82795F4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PUBLIC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257799"/>
          </a:xfrm>
        </p:spPr>
        <p:txBody>
          <a:bodyPr>
            <a:normAutofit/>
          </a:bodyPr>
          <a:lstStyle/>
          <a:p>
            <a:r>
              <a:rPr lang="en-US" sz="3200" dirty="0"/>
              <a:t>Check for this. </a:t>
            </a:r>
          </a:p>
          <a:p>
            <a:pPr lvl="1"/>
            <a:r>
              <a:rPr lang="en-US" sz="2800" dirty="0"/>
              <a:t>Toolbox: public </a:t>
            </a:r>
            <a:r>
              <a:rPr lang="en-US" sz="2800" dirty="0" err="1"/>
              <a:t>permissions.sql</a:t>
            </a:r>
            <a:endParaRPr lang="en-US" sz="2800" dirty="0"/>
          </a:p>
          <a:p>
            <a:r>
              <a:rPr lang="en-US" sz="3200" dirty="0"/>
              <a:t>Permissions assigned to the public role is a clear sign of </a:t>
            </a:r>
            <a:r>
              <a:rPr lang="en-US" sz="3200" b="1" dirty="0"/>
              <a:t>lazy developers</a:t>
            </a:r>
            <a:r>
              <a:rPr lang="en-US" sz="3200" dirty="0"/>
              <a:t>. Don’t be a lazy developer.</a:t>
            </a:r>
          </a:p>
          <a:p>
            <a:r>
              <a:rPr lang="en-US" sz="3200" dirty="0"/>
              <a:t>Should fail any security audit.</a:t>
            </a:r>
          </a:p>
          <a:p>
            <a:r>
              <a:rPr lang="en-US" sz="3200" dirty="0"/>
              <a:t>The strategy to undo a security architecture based around public can be complicated, involves lots of testing.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46959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E20F4B-4109-45E8-AA51-DB997CFC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GUEST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Check for this. </a:t>
            </a:r>
          </a:p>
          <a:p>
            <a:pPr lvl="1"/>
            <a:r>
              <a:rPr lang="en-US" sz="3200" dirty="0"/>
              <a:t>Toolbox: guest </a:t>
            </a:r>
            <a:r>
              <a:rPr lang="en-US" sz="3200" dirty="0" err="1"/>
              <a:t>permissions.sql</a:t>
            </a:r>
            <a:endParaRPr lang="en-US" sz="3200" dirty="0"/>
          </a:p>
          <a:p>
            <a:r>
              <a:rPr lang="en-US" sz="3600" dirty="0"/>
              <a:t>The GUEST account permissions are granted to any login who does not have a mapped user in the database.</a:t>
            </a:r>
          </a:p>
          <a:p>
            <a:r>
              <a:rPr lang="en-US" sz="3600" dirty="0"/>
              <a:t>For what should be very obvious reasons, never grant any permissions, even CONNECT, to GUEST, unless you understand what you’re doing.</a:t>
            </a:r>
          </a:p>
          <a:p>
            <a:r>
              <a:rPr lang="en-US" sz="3600" dirty="0"/>
              <a:t>Not a secure solution for future access.</a:t>
            </a:r>
          </a:p>
        </p:txBody>
      </p:sp>
    </p:spTree>
    <p:extLst>
      <p:ext uri="{BB962C8B-B14F-4D97-AF65-F5344CB8AC3E}">
        <p14:creationId xmlns:p14="http://schemas.microsoft.com/office/powerpoint/2010/main" val="2798895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054894" y="65555"/>
            <a:ext cx="9215618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did what I was told. </a:t>
            </a:r>
            <a:b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didn’t try to expand my skillset. 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Video games weren’t going to play themselves, </a:t>
            </a:r>
            <a:r>
              <a:rPr lang="en-US" altLang="en-US" sz="4800" dirty="0" err="1">
                <a:latin typeface="Roboto" panose="02000000000000000000" pitchFamily="2" charset="0"/>
                <a:ea typeface="Roboto" panose="02000000000000000000" pitchFamily="2" charset="0"/>
              </a:rPr>
              <a:t>amiright</a:t>
            </a: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  <a:p>
            <a:pPr marL="0" indent="0">
              <a:buNone/>
            </a:pPr>
            <a:b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was just doing the job.</a:t>
            </a:r>
          </a:p>
          <a:p>
            <a:pPr marL="0" indent="0">
              <a:buNone/>
            </a:pPr>
            <a:endParaRPr lang="en-US" alt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And I made goofs all the time 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because it was just a job.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6" descr="http://cdn2.hubspot.net/hub/91252/file-15930575-jpg/images/measure_twice-resized-600.jpg">
            <a:extLst>
              <a:ext uri="{FF2B5EF4-FFF2-40B4-BE49-F238E27FC236}">
                <a16:creationId xmlns:a16="http://schemas.microsoft.com/office/drawing/2014/main" id="{D06EEF53-A654-4C2F-A2AE-07BE1F7E9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871"/>
            <a:ext cx="7429500" cy="554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38.media.tumblr.com/7e4151efc7318d6b4b538f0a26f28be3/tumblr_inline_n4qvsq5T5s1sxcopo.jpg">
            <a:extLst>
              <a:ext uri="{FF2B5EF4-FFF2-40B4-BE49-F238E27FC236}">
                <a16:creationId xmlns:a16="http://schemas.microsoft.com/office/drawing/2014/main" id="{B53FBC1C-F85A-4EED-9CE3-A630213A4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0301"/>
            <a:ext cx="6259148" cy="594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87133AF-4A8D-42A0-8A18-3A715624C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894" y="2257962"/>
            <a:ext cx="6557158" cy="368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2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066800" y="1066801"/>
            <a:ext cx="10287000" cy="5191125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A SQL Server Login is a server-level security principal 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A User is a database-level principal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Logins are given a default database.  </a:t>
            </a:r>
          </a:p>
          <a:p>
            <a:pPr>
              <a:buFont typeface="Arial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CONNECT will fail if the Default Database is not accessible. 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Best practice: set Default Database to the intended User Database, or to TempDB, which is always there, but not persistent.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pPr algn="ctr"/>
            <a:r>
              <a:rPr lang="en-US" b="1" cap="all" dirty="0">
                <a:solidFill>
                  <a:srgbClr val="3D156F"/>
                </a:solidFill>
              </a:rPr>
              <a:t>Logins</a:t>
            </a:r>
          </a:p>
        </p:txBody>
      </p:sp>
    </p:spTree>
    <p:extLst>
      <p:ext uri="{BB962C8B-B14F-4D97-AF65-F5344CB8AC3E}">
        <p14:creationId xmlns:p14="http://schemas.microsoft.com/office/powerpoint/2010/main" val="1615262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17C0FC-6E61-4C34-BFB4-C662A868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Logins vs users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Remember, a Server Login is what authenticates a user connection to the SQL Instance.</a:t>
            </a:r>
          </a:p>
          <a:p>
            <a:r>
              <a:rPr lang="en-US" sz="4000" dirty="0"/>
              <a:t>A Database User provides a Login with database access.</a:t>
            </a:r>
          </a:p>
          <a:p>
            <a:pPr lvl="1"/>
            <a:r>
              <a:rPr lang="en-US" sz="3600" dirty="0"/>
              <a:t>“Login” is a server level security principal.</a:t>
            </a:r>
          </a:p>
          <a:p>
            <a:pPr lvl="1"/>
            <a:r>
              <a:rPr lang="en-US" sz="3600" dirty="0"/>
              <a:t>“User” is a database level security principal.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441964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EA1687-C6DE-4C21-A19C-FCE591C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Logins are authenticated by SQL Server.</a:t>
            </a:r>
          </a:p>
          <a:p>
            <a:r>
              <a:rPr lang="en-US" dirty="0"/>
              <a:t>Strongly encouraged to Enforce password policy, which can include password expiration, inheriting from the same settings in Windows.</a:t>
            </a:r>
          </a:p>
          <a:p>
            <a:r>
              <a:rPr lang="en-US" dirty="0"/>
              <a:t>Unfortunately, the password policy is optional!</a:t>
            </a:r>
          </a:p>
          <a:p>
            <a:r>
              <a:rPr lang="en-US" dirty="0"/>
              <a:t>Multiple failed SQL auth login attempts will Lock Out, which a DBA must resolve.</a:t>
            </a:r>
          </a:p>
          <a:p>
            <a:endParaRPr lang="en-US" dirty="0"/>
          </a:p>
        </p:txBody>
      </p:sp>
      <p:pic>
        <p:nvPicPr>
          <p:cNvPr id="4" name="Picture 3" descr="A screenshot of MSDN documentation that says &quot;Security Note &#10;When possible, use Windows Authenticati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77" y="4648200"/>
            <a:ext cx="452004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865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7C204D-8AF7-42F4-99F2-8F2D9BF4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Windows vs SQL 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Remember, a Login is what authenticates the user to the SQL Server instance, not a User.</a:t>
            </a:r>
          </a:p>
          <a:p>
            <a:endParaRPr lang="en-US" dirty="0"/>
          </a:p>
          <a:p>
            <a:r>
              <a:rPr lang="en-US" dirty="0"/>
              <a:t>In a typical business environment,</a:t>
            </a:r>
          </a:p>
          <a:p>
            <a:pPr marL="0" indent="0">
              <a:buNone/>
            </a:pPr>
            <a:r>
              <a:rPr lang="en-US" dirty="0"/>
              <a:t>	Windows Authentication means that</a:t>
            </a:r>
          </a:p>
          <a:p>
            <a:pPr marL="0" indent="0">
              <a:buNone/>
            </a:pPr>
            <a:r>
              <a:rPr lang="en-US" dirty="0"/>
              <a:t>			account creation/termination, </a:t>
            </a:r>
          </a:p>
          <a:p>
            <a:pPr marL="0" indent="0">
              <a:buNone/>
            </a:pPr>
            <a:r>
              <a:rPr lang="en-US" dirty="0"/>
              <a:t>			security group membership, </a:t>
            </a:r>
          </a:p>
          <a:p>
            <a:pPr marL="0" indent="0">
              <a:buNone/>
            </a:pPr>
            <a:r>
              <a:rPr lang="en-US" dirty="0"/>
              <a:t>			password policy,</a:t>
            </a:r>
          </a:p>
          <a:p>
            <a:pPr marL="0" indent="0">
              <a:buNone/>
            </a:pPr>
            <a:r>
              <a:rPr lang="en-US" dirty="0"/>
              <a:t>are all handled by an existing corporate security 	administration infrastructure.  </a:t>
            </a:r>
          </a:p>
        </p:txBody>
      </p:sp>
    </p:spTree>
    <p:extLst>
      <p:ext uri="{BB962C8B-B14F-4D97-AF65-F5344CB8AC3E}">
        <p14:creationId xmlns:p14="http://schemas.microsoft.com/office/powerpoint/2010/main" val="3903692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A1BB8C-F5DA-473E-860C-C6529045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Windows vs SQL Auth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Windows Authentication is the default security model for SQL Server, by default the only security model, and cannot be disabled.</a:t>
            </a:r>
          </a:p>
          <a:p>
            <a:r>
              <a:rPr lang="en-US" sz="4000" dirty="0">
                <a:solidFill>
                  <a:schemeClr val="tx1"/>
                </a:solidFill>
              </a:rPr>
              <a:t>Choosing Mixed Mode as a server option enables SQL Logins and allows the “</a:t>
            </a:r>
            <a:r>
              <a:rPr lang="en-US" sz="4000" dirty="0" err="1">
                <a:solidFill>
                  <a:schemeClr val="tx1"/>
                </a:solidFill>
              </a:rPr>
              <a:t>sa</a:t>
            </a:r>
            <a:r>
              <a:rPr lang="en-US" sz="4000" dirty="0">
                <a:solidFill>
                  <a:schemeClr val="tx1"/>
                </a:solidFill>
              </a:rPr>
              <a:t>” account to be enabled.</a:t>
            </a:r>
          </a:p>
        </p:txBody>
      </p:sp>
    </p:spTree>
    <p:extLst>
      <p:ext uri="{BB962C8B-B14F-4D97-AF65-F5344CB8AC3E}">
        <p14:creationId xmlns:p14="http://schemas.microsoft.com/office/powerpoint/2010/main" val="3963717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19F366-8339-413D-BD8C-8091544E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Apps + windows 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33399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The Windows Authentication model creates Server Logins that are linked to Local Windows or Domain Accounts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Preferably linked to AD Security Groups, not individuals,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so this membership is also managed by your existing security infrastructure.</a:t>
            </a:r>
          </a:p>
          <a:p>
            <a:r>
              <a:rPr lang="en-US" sz="3200" dirty="0">
                <a:solidFill>
                  <a:schemeClr val="tx1"/>
                </a:solidFill>
              </a:rPr>
              <a:t>From an Internet-facing server, Kerberos may be required to authenticate a Windows User directly from the application server to the SQL Server.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Can increase the complexity of an application </a:t>
            </a:r>
            <a:r>
              <a:rPr lang="en-US" sz="2800" dirty="0" err="1">
                <a:solidFill>
                  <a:schemeClr val="tx1"/>
                </a:solidFill>
              </a:rPr>
              <a:t>loadout</a:t>
            </a:r>
            <a:r>
              <a:rPr lang="en-US" sz="2800" dirty="0">
                <a:solidFill>
                  <a:schemeClr val="tx1"/>
                </a:solidFill>
              </a:rPr>
              <a:t>, but this is the Enterprise approach.</a:t>
            </a:r>
          </a:p>
        </p:txBody>
      </p:sp>
    </p:spTree>
    <p:extLst>
      <p:ext uri="{BB962C8B-B14F-4D97-AF65-F5344CB8AC3E}">
        <p14:creationId xmlns:p14="http://schemas.microsoft.com/office/powerpoint/2010/main" val="2434322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103C0-C225-4EC7-82A4-FA2DE84D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Logins + users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User can be linked to any Server Login – the names don’t actually have to match. </a:t>
            </a:r>
          </a:p>
          <a:p>
            <a:r>
              <a:rPr lang="en-US" dirty="0"/>
              <a:t>A SID (Security-</a:t>
            </a:r>
            <a:r>
              <a:rPr lang="en-US" dirty="0" err="1"/>
              <a:t>IDentifier</a:t>
            </a:r>
            <a:r>
              <a:rPr lang="en-US" dirty="0"/>
              <a:t>) is shared by User and Login.</a:t>
            </a:r>
          </a:p>
          <a:p>
            <a:endParaRPr lang="en-US" dirty="0"/>
          </a:p>
        </p:txBody>
      </p:sp>
      <p:pic>
        <p:nvPicPr>
          <p:cNvPr id="5" name="Picture 4" descr="A screenshot of sample code using sys.server_principals and then sys.database_principals showing that the SID is different between a login and user, even though they share the same 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667000"/>
            <a:ext cx="8305800" cy="38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56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 txBox="1">
            <a:spLocks/>
          </p:cNvSpPr>
          <p:nvPr/>
        </p:nvSpPr>
        <p:spPr>
          <a:xfrm>
            <a:off x="533400" y="829204"/>
            <a:ext cx="10744200" cy="5190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3D15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Logins are mapped to Users in the User Mapping page of the Login properties dialog.</a:t>
            </a:r>
          </a:p>
        </p:txBody>
      </p:sp>
      <p:pic>
        <p:nvPicPr>
          <p:cNvPr id="5" name="Picture 4" descr="A screenshot of the SSMS Database User properties page">
            <a:extLst>
              <a:ext uri="{FF2B5EF4-FFF2-40B4-BE49-F238E27FC236}">
                <a16:creationId xmlns:a16="http://schemas.microsoft.com/office/drawing/2014/main" id="{462C7336-CBBA-4E7E-B909-129B2941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61" y="1828800"/>
            <a:ext cx="9258808" cy="2971800"/>
          </a:xfrm>
          <a:prstGeom prst="rect">
            <a:avLst/>
          </a:prstGeom>
        </p:spPr>
      </p:pic>
      <p:pic>
        <p:nvPicPr>
          <p:cNvPr id="8" name="Picture 7" descr="A screenshot of the SSMS Login Properties p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209800"/>
            <a:ext cx="9286875" cy="8369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F2DF6-C9A0-4461-95E0-EF378BCD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44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BEBF7-D581-43ED-8F8C-8692A3F7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Orphaned </a:t>
            </a:r>
            <a:r>
              <a:rPr lang="en-US" b="1" cap="all" dirty="0" err="1">
                <a:solidFill>
                  <a:srgbClr val="3D156F"/>
                </a:solidFill>
              </a:rPr>
              <a:t>sid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SQL </a:t>
            </a:r>
            <a:r>
              <a:rPr lang="en-US" sz="3600" dirty="0" err="1"/>
              <a:t>Auth</a:t>
            </a:r>
            <a:r>
              <a:rPr lang="en-US" sz="3600" dirty="0"/>
              <a:t> Logins can become disconnected from their Database Users when a database is restored from another server.</a:t>
            </a:r>
          </a:p>
          <a:p>
            <a:pPr lvl="1"/>
            <a:r>
              <a:rPr lang="en-US" sz="3200" dirty="0"/>
              <a:t>Only occurs with SQL Authenticated Logins, not Windows Authenticated Logins</a:t>
            </a:r>
          </a:p>
          <a:p>
            <a:r>
              <a:rPr lang="en-US" sz="3600" dirty="0"/>
              <a:t>Commonly occurs when a database is restored from one server to another</a:t>
            </a:r>
          </a:p>
          <a:p>
            <a:endParaRPr lang="en-US" sz="3600" dirty="0"/>
          </a:p>
          <a:p>
            <a:r>
              <a:rPr lang="en-US" sz="3600" dirty="0"/>
              <a:t>To re-associate a database user to a server login: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username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loginname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2954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D2BBD6-520A-4E3E-9D6E-4C30F653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Fix orphaned </a:t>
            </a:r>
            <a:r>
              <a:rPr lang="en-US" b="1" cap="all" dirty="0" err="1">
                <a:solidFill>
                  <a:srgbClr val="3D156F"/>
                </a:solidFill>
              </a:rPr>
              <a:t>sid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SQL Auth Login becomes disconnected from its User</a:t>
            </a:r>
          </a:p>
          <a:p>
            <a:pPr lvl="1"/>
            <a:r>
              <a:rPr lang="en-US" dirty="0"/>
              <a:t>Toolbox: fix orphaned </a:t>
            </a:r>
            <a:r>
              <a:rPr lang="en-US" dirty="0" err="1"/>
              <a:t>sid.sql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sample code using sys.server_principals and then sys.database_principals showing that the SID is different between a login and user, even though they share the same 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725170"/>
            <a:ext cx="6281635" cy="2816718"/>
          </a:xfrm>
          <a:prstGeom prst="rect">
            <a:avLst/>
          </a:prstGeom>
        </p:spPr>
      </p:pic>
      <p:pic>
        <p:nvPicPr>
          <p:cNvPr id="5" name="Picture 4" descr="A screenshot of sample code using sys.server_principals and then sys.database_principals showing that the SID has been &quot;fixed&quot; to match between a login and user that share the same na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295788"/>
            <a:ext cx="6311900" cy="3593918"/>
          </a:xfrm>
          <a:prstGeom prst="rect">
            <a:avLst/>
          </a:prstGeom>
        </p:spPr>
      </p:pic>
      <p:pic>
        <p:nvPicPr>
          <p:cNvPr id="6" name="Picture 5" descr="A screenshot of the error message &quot;the server principal &quot;testorgphanedlogin&quot; is not able to access the database &quot;w2&quot; under the current security context&quot;, a symptom of a mismatched SID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8404800" cy="4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0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292102"/>
            <a:ext cx="8001000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just wasn’t very good.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wanted be a better carpenter, I really did…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but couldn’t find time to make myself into one.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That was my employer’s responsibility... 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…right?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B46168-62F5-402A-932E-52F9DB8159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-1"/>
            <a:ext cx="4026161" cy="5368215"/>
          </a:xfrm>
          <a:prstGeom prst="rect">
            <a:avLst/>
          </a:prstGeom>
        </p:spPr>
      </p:pic>
      <p:pic>
        <p:nvPicPr>
          <p:cNvPr id="6" name="Picture 2" descr="https://thechive.files.wordpress.com/2013/10/horrible-construction-mistakes-14.jpg?quality=85&amp;strip=info&amp;w=500">
            <a:extLst>
              <a:ext uri="{FF2B5EF4-FFF2-40B4-BE49-F238E27FC236}">
                <a16:creationId xmlns:a16="http://schemas.microsoft.com/office/drawing/2014/main" id="{27FA84C5-C609-418A-A715-4532F1027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336" y="0"/>
            <a:ext cx="3066526" cy="513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thechive.files.wordpress.com/2013/10/horrible-construction-mistakes-42.jpg?quality=85&amp;strip=info&amp;w=500">
            <a:extLst>
              <a:ext uri="{FF2B5EF4-FFF2-40B4-BE49-F238E27FC236}">
                <a16:creationId xmlns:a16="http://schemas.microsoft.com/office/drawing/2014/main" id="{1BAF41E3-B640-4826-B1A8-1ACA6DCFB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299" y="3293286"/>
            <a:ext cx="6210300" cy="356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3DCD4F-683B-4556-9DDD-CD5BC0003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258" y="-196243"/>
            <a:ext cx="5179077" cy="349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46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271E12-C865-415F-8AF2-7553BB544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migration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possible to reverse-engineer a SQL Auth Login password.</a:t>
            </a:r>
          </a:p>
          <a:p>
            <a:r>
              <a:rPr lang="en-US" dirty="0"/>
              <a:t>When migration applications from one SQL Server instance to another, migration of SQL Logins is accomplished by:</a:t>
            </a:r>
          </a:p>
          <a:p>
            <a:pPr lvl="1"/>
            <a:r>
              <a:rPr lang="en-US" dirty="0" err="1"/>
              <a:t>Backup+restore</a:t>
            </a:r>
            <a:r>
              <a:rPr lang="en-US" dirty="0"/>
              <a:t> of the master database (complicated)</a:t>
            </a:r>
            <a:br>
              <a:rPr lang="en-US" dirty="0"/>
            </a:br>
            <a:r>
              <a:rPr lang="en-US" dirty="0"/>
              <a:t>-OR-</a:t>
            </a:r>
          </a:p>
          <a:p>
            <a:pPr lvl="1"/>
            <a:r>
              <a:rPr lang="en-US" dirty="0"/>
              <a:t>Creating SQL Logins with same SID but new password (not desirable)</a:t>
            </a:r>
            <a:br>
              <a:rPr lang="en-US" dirty="0"/>
            </a:br>
            <a:r>
              <a:rPr lang="en-US" dirty="0"/>
              <a:t>-OR-</a:t>
            </a:r>
          </a:p>
          <a:p>
            <a:pPr lvl="1"/>
            <a:r>
              <a:rPr lang="en-US" dirty="0"/>
              <a:t>Generating a hash of the password and same SID (most desirable)</a:t>
            </a:r>
            <a:br>
              <a:rPr lang="en-US" dirty="0"/>
            </a:br>
            <a:r>
              <a:rPr lang="en-US" b="1" dirty="0"/>
              <a:t>Let’s go more into that….</a:t>
            </a:r>
          </a:p>
        </p:txBody>
      </p:sp>
    </p:spTree>
    <p:extLst>
      <p:ext uri="{BB962C8B-B14F-4D97-AF65-F5344CB8AC3E}">
        <p14:creationId xmlns:p14="http://schemas.microsoft.com/office/powerpoint/2010/main" val="34946402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BC09D2-5317-42EB-B3C3-4E3CE769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migration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10199"/>
          </a:xfrm>
        </p:spPr>
        <p:txBody>
          <a:bodyPr>
            <a:normAutofit/>
          </a:bodyPr>
          <a:lstStyle/>
          <a:p>
            <a:r>
              <a:rPr lang="en-US" sz="3600" dirty="0"/>
              <a:t>Microsoft has provided a pair of </a:t>
            </a:r>
            <a:r>
              <a:rPr lang="en-US" sz="3600" dirty="0" err="1"/>
              <a:t>sprocs</a:t>
            </a:r>
            <a:r>
              <a:rPr lang="en-US" sz="3600" dirty="0"/>
              <a:t> to generate the hash of passwords:</a:t>
            </a:r>
            <a:r>
              <a:rPr lang="en-US" sz="3200" dirty="0"/>
              <a:t> </a:t>
            </a:r>
            <a:r>
              <a:rPr lang="en-US" sz="3200" dirty="0">
                <a:hlinkClick r:id="rId2"/>
              </a:rPr>
              <a:t>support.microsoft.com/kb/918992</a:t>
            </a:r>
            <a:endParaRPr lang="en-US" sz="3200" dirty="0"/>
          </a:p>
          <a:p>
            <a:pPr lvl="1"/>
            <a:r>
              <a:rPr lang="en-US" sz="3200" dirty="0" err="1">
                <a:solidFill>
                  <a:schemeClr val="tx1"/>
                </a:solidFill>
              </a:rPr>
              <a:t>sp_hexadecimal</a:t>
            </a:r>
            <a:r>
              <a:rPr lang="en-US" sz="3200" dirty="0">
                <a:solidFill>
                  <a:schemeClr val="tx1"/>
                </a:solidFill>
              </a:rPr>
              <a:t> + </a:t>
            </a:r>
            <a:r>
              <a:rPr lang="en-US" sz="3200" dirty="0" err="1">
                <a:solidFill>
                  <a:schemeClr val="tx1"/>
                </a:solidFill>
              </a:rPr>
              <a:t>sp_help_revlogin</a:t>
            </a:r>
            <a:endParaRPr lang="en-US" sz="3200" dirty="0">
              <a:solidFill>
                <a:schemeClr val="tx1"/>
              </a:solidFill>
            </a:endParaRPr>
          </a:p>
          <a:p>
            <a:pPr lvl="1"/>
            <a:endParaRPr lang="en-US" sz="32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But don’t forget to migrate the server-level permissions: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Toolbox: security Script </a:t>
            </a:r>
            <a:r>
              <a:rPr lang="en-US" sz="3200" dirty="0" err="1">
                <a:solidFill>
                  <a:schemeClr val="tx1"/>
                </a:solidFill>
              </a:rPr>
              <a:t>servers.sql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302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5F4D9D-A23E-4887-87BB-DC085A4F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SIDS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Creation of the SQL Login with its existing password AND SID is critical.</a:t>
            </a:r>
          </a:p>
          <a:p>
            <a:r>
              <a:rPr lang="en-US" sz="3600" dirty="0"/>
              <a:t>This is also important for setting up new Availability Groups, as the Login SIDs must </a:t>
            </a:r>
            <a:br>
              <a:rPr lang="en-US" sz="3600" dirty="0"/>
            </a:br>
            <a:r>
              <a:rPr lang="en-US" sz="3600" dirty="0"/>
              <a:t>match on every replica.</a:t>
            </a:r>
          </a:p>
          <a:p>
            <a:r>
              <a:rPr lang="en-US" sz="3600" dirty="0"/>
              <a:t>A regular proactive check for all SQL Server instances in Availability Groups: </a:t>
            </a:r>
          </a:p>
          <a:p>
            <a:pPr lvl="1"/>
            <a:r>
              <a:rPr lang="en-US" sz="3200" dirty="0"/>
              <a:t>Check that all SQL Logins exist</a:t>
            </a:r>
          </a:p>
          <a:p>
            <a:pPr lvl="1"/>
            <a:r>
              <a:rPr lang="en-US" sz="3200" dirty="0"/>
              <a:t>AND they have the same SID, not just same NAME</a:t>
            </a:r>
          </a:p>
        </p:txBody>
      </p:sp>
    </p:spTree>
    <p:extLst>
      <p:ext uri="{BB962C8B-B14F-4D97-AF65-F5344CB8AC3E}">
        <p14:creationId xmlns:p14="http://schemas.microsoft.com/office/powerpoint/2010/main" val="4042746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399CE-9522-412A-A534-87B40AE0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79119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Not very common architecture but notable.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/>
              <a:t>Moves authentication from the Server level directly to the Database level.</a:t>
            </a:r>
          </a:p>
          <a:p>
            <a:r>
              <a:rPr lang="en-US" sz="3600" dirty="0"/>
              <a:t>A contained database owner, for example an Application owner, has full control over security in the database.  </a:t>
            </a:r>
          </a:p>
          <a:p>
            <a:pPr lvl="1"/>
            <a:r>
              <a:rPr lang="en-US" sz="3200" dirty="0"/>
              <a:t>No server-level (or sysadmin) permissions necessary</a:t>
            </a:r>
            <a:endParaRPr lang="en-US" sz="3600" dirty="0"/>
          </a:p>
          <a:p>
            <a:r>
              <a:rPr lang="en-US" sz="3600" dirty="0"/>
              <a:t>Contained database has no configuration dependencies on the instance, it can be easily moved to another instance.</a:t>
            </a:r>
          </a:p>
        </p:txBody>
      </p:sp>
    </p:spTree>
    <p:extLst>
      <p:ext uri="{BB962C8B-B14F-4D97-AF65-F5344CB8AC3E}">
        <p14:creationId xmlns:p14="http://schemas.microsoft.com/office/powerpoint/2010/main" val="2330470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8ABC3D-3AA1-4470-AABC-BA7D3EB1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4876801"/>
          </a:xfrm>
        </p:spPr>
        <p:txBody>
          <a:bodyPr>
            <a:noAutofit/>
          </a:bodyPr>
          <a:lstStyle/>
          <a:p>
            <a:r>
              <a:rPr lang="en-US" sz="3600" dirty="0"/>
              <a:t>In SQL Server, Authentication can be made with </a:t>
            </a:r>
            <a:br>
              <a:rPr lang="en-US" sz="3600" dirty="0"/>
            </a:br>
            <a:r>
              <a:rPr lang="en-US" sz="3600" dirty="0"/>
              <a:t>Windows Auth logins </a:t>
            </a:r>
            <a:br>
              <a:rPr lang="en-US" sz="3600" dirty="0"/>
            </a:br>
            <a:r>
              <a:rPr lang="en-US" sz="3600" dirty="0"/>
              <a:t>or </a:t>
            </a:r>
            <a:br>
              <a:rPr lang="en-US" sz="3600" dirty="0"/>
            </a:br>
            <a:r>
              <a:rPr lang="en-US" sz="3600" dirty="0"/>
              <a:t>Contained Database Users where the password is maintained inside the database. </a:t>
            </a:r>
          </a:p>
          <a:p>
            <a:endParaRPr lang="en-US" sz="3600" dirty="0"/>
          </a:p>
          <a:p>
            <a:r>
              <a:rPr lang="en-US" sz="3600" dirty="0"/>
              <a:t>Agent jobs, system error messages, linked server information, and system settings are all inside the contained database instead of master or </a:t>
            </a:r>
            <a:r>
              <a:rPr lang="en-US" sz="3600" dirty="0" err="1"/>
              <a:t>msdb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649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0B3B-938C-4AEF-BA85-1A43AF8B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this means is that this syntax, </a:t>
            </a:r>
            <a:br>
              <a:rPr lang="en-US" sz="3600" dirty="0"/>
            </a:br>
            <a:r>
              <a:rPr lang="en-US" sz="3600" dirty="0"/>
              <a:t>which heretofore made no sense, </a:t>
            </a:r>
            <a:br>
              <a:rPr lang="en-US" sz="3600" dirty="0"/>
            </a:br>
            <a:r>
              <a:rPr lang="en-US" sz="3600" dirty="0"/>
              <a:t>on a contained database is perfectly valid: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SomeUserDatabase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BI_User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3600" dirty="0" err="1">
                <a:solidFill>
                  <a:srgbClr val="FF0000"/>
                </a:solidFill>
                <a:latin typeface="Consolas" panose="020B0609020204030204" pitchFamily="49" charset="0"/>
              </a:rPr>
              <a:t>strongpassword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37221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7FB21A-4528-4127-ADC2-F74B268A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database platform where all the major necessities for authentication and system objects are stored in the user database…</a:t>
            </a:r>
          </a:p>
          <a:p>
            <a:r>
              <a:rPr lang="en-US" sz="3200" dirty="0"/>
              <a:t>No system databases needed, so the database is easily portable between servers…</a:t>
            </a:r>
          </a:p>
          <a:p>
            <a:r>
              <a:rPr lang="en-US" sz="3200" dirty="0"/>
              <a:t>What does this sound like?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Azure SQL Database!</a:t>
            </a:r>
          </a:p>
        </p:txBody>
      </p:sp>
    </p:spTree>
    <p:extLst>
      <p:ext uri="{BB962C8B-B14F-4D97-AF65-F5344CB8AC3E}">
        <p14:creationId xmlns:p14="http://schemas.microsoft.com/office/powerpoint/2010/main" val="400756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9528BE-64C3-4D8B-BF24-5213CD02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types of authentication since SSMS 2016</a:t>
            </a:r>
          </a:p>
          <a:p>
            <a:r>
              <a:rPr lang="en-US" dirty="0"/>
              <a:t>“Active Directory” options used for Azure AD only</a:t>
            </a:r>
          </a:p>
          <a:p>
            <a:endParaRPr lang="en-US" dirty="0"/>
          </a:p>
        </p:txBody>
      </p:sp>
      <p:pic>
        <p:nvPicPr>
          <p:cNvPr id="4" name="Picture 3" descr="A screenshot of the SSMS drop-down list for possible authentication methods.">
            <a:extLst>
              <a:ext uri="{FF2B5EF4-FFF2-40B4-BE49-F238E27FC236}">
                <a16:creationId xmlns:a16="http://schemas.microsoft.com/office/drawing/2014/main" id="{62368545-63E1-4581-B9EB-24E59415C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50" y="3124200"/>
            <a:ext cx="8755499" cy="28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8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E0A02-AF37-48DB-8995-BEBBB644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real caveat when connecting to an Azure SQL DB: </a:t>
            </a:r>
            <a:br>
              <a:rPr lang="en-US" dirty="0"/>
            </a:br>
            <a:r>
              <a:rPr lang="en-US" dirty="0"/>
              <a:t>You youths can’t use </a:t>
            </a:r>
            <a:r>
              <a:rPr lang="en-US" dirty="0" err="1"/>
              <a:t>USE</a:t>
            </a:r>
            <a:r>
              <a:rPr lang="en-US" dirty="0"/>
              <a:t>, you must set the context at login.</a:t>
            </a:r>
          </a:p>
          <a:p>
            <a:endParaRPr lang="en-US" dirty="0"/>
          </a:p>
        </p:txBody>
      </p:sp>
      <p:pic>
        <p:nvPicPr>
          <p:cNvPr id="3" name="Picture 2" descr="A screenshot of the SSMS login screen, with the Login tab selected.">
            <a:extLst>
              <a:ext uri="{FF2B5EF4-FFF2-40B4-BE49-F238E27FC236}">
                <a16:creationId xmlns:a16="http://schemas.microsoft.com/office/drawing/2014/main" id="{AE6DB38D-3D5B-42EE-9774-569FA94D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6" y="2124076"/>
            <a:ext cx="8094133" cy="8788400"/>
          </a:xfrm>
          <a:prstGeom prst="rect">
            <a:avLst/>
          </a:prstGeom>
        </p:spPr>
      </p:pic>
      <p:pic>
        <p:nvPicPr>
          <p:cNvPr id="5" name="Picture 4" descr="A screenshot of the SSMS login screen, with the Connection Properties tab selected. The &quot;Connect to Database&quot; field, needed for connecting to Azure SQL DB's, is highlighted.">
            <a:extLst>
              <a:ext uri="{FF2B5EF4-FFF2-40B4-BE49-F238E27FC236}">
                <a16:creationId xmlns:a16="http://schemas.microsoft.com/office/drawing/2014/main" id="{FC03BF3B-5438-4E8C-A9FB-FEAADC6B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12" y="2124076"/>
            <a:ext cx="8077200" cy="877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678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A3E30-5F9D-4F69-B5F3-7DD32E8F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You can use Azure Active Directory accounts only for Azure SQL contained database users, but not for Azure SQL server logins. Example: in [</a:t>
            </a:r>
            <a:r>
              <a:rPr lang="en-US" sz="3600" dirty="0" err="1"/>
              <a:t>SomeUserDatabase</a:t>
            </a:r>
            <a:r>
              <a:rPr lang="en-US" sz="3600" dirty="0"/>
              <a:t>]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[reportuser@domainname.onmicrosoft.com] </a:t>
            </a:r>
            <a:b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EXTERNAL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PROVIDER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Only Active Directory accounts can create other Active Directory accounts in Azure SQL Database. You add the first via the Azure Portal.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59810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003942" y="1096963"/>
            <a:ext cx="8993372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Sometimes what we want to be</a:t>
            </a:r>
          </a:p>
          <a:p>
            <a:pPr marL="0" indent="0" algn="r">
              <a:buNone/>
            </a:pPr>
            <a:b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and what we do at work every day</a:t>
            </a:r>
          </a:p>
          <a:p>
            <a:pPr marL="0" indent="0">
              <a:buNone/>
            </a:pPr>
            <a:br>
              <a:rPr lang="en-US" altLang="en-US" sz="5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5400" dirty="0">
                <a:latin typeface="Roboto" panose="02000000000000000000" pitchFamily="2" charset="0"/>
                <a:ea typeface="Roboto" panose="02000000000000000000" pitchFamily="2" charset="0"/>
              </a:rPr>
              <a:t>aren’t the same thing.</a:t>
            </a:r>
          </a:p>
          <a:p>
            <a:pPr marL="0" indent="0">
              <a:buNone/>
            </a:pPr>
            <a:r>
              <a:rPr lang="en-US" altLang="en-US" sz="6600" dirty="0">
                <a:latin typeface="Roboto" panose="02000000000000000000" pitchFamily="2" charset="0"/>
                <a:ea typeface="Roboto" panose="02000000000000000000" pitchFamily="2" charset="0"/>
              </a:rPr>
              <a:t>Who’s problem is that?</a:t>
            </a:r>
          </a:p>
        </p:txBody>
      </p:sp>
      <p:pic>
        <p:nvPicPr>
          <p:cNvPr id="7" name="Picture 2" descr="https://thechive.files.wordpress.com/2013/10/horrible-construction-mistakes-5.jpg?quality=85&amp;strip=info&amp;w=500">
            <a:extLst>
              <a:ext uri="{FF2B5EF4-FFF2-40B4-BE49-F238E27FC236}">
                <a16:creationId xmlns:a16="http://schemas.microsoft.com/office/drawing/2014/main" id="{07B28CCD-E8A4-4FB0-A9A7-207225D4B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35"/>
          <a:stretch/>
        </p:blipFill>
        <p:spPr bwMode="auto">
          <a:xfrm>
            <a:off x="2973331" y="584791"/>
            <a:ext cx="6981512" cy="404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2C50C8A-F4D3-44B9-A541-8805B91AD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/>
          <a:stretch/>
        </p:blipFill>
        <p:spPr bwMode="auto">
          <a:xfrm>
            <a:off x="7717685" y="2030819"/>
            <a:ext cx="4474316" cy="48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615C3D-0897-453B-B4A4-67965B7FF4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496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9DE608-5B0F-4335-8FAF-6523BFC0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Otherwise, most (not all) permissions, objects, schema operate the same on </a:t>
            </a:r>
            <a:br>
              <a:rPr lang="en-US" sz="4000" dirty="0"/>
            </a:br>
            <a:r>
              <a:rPr lang="en-US" sz="4000" dirty="0"/>
              <a:t>Azure SQL Database, </a:t>
            </a:r>
            <a:br>
              <a:rPr lang="en-US" sz="4000" dirty="0"/>
            </a:br>
            <a:r>
              <a:rPr lang="en-US" sz="4000" dirty="0"/>
              <a:t>Azure SQL Managed Instance (MI), </a:t>
            </a:r>
            <a:br>
              <a:rPr lang="en-US" sz="4000" dirty="0"/>
            </a:br>
            <a:r>
              <a:rPr lang="en-US" sz="4000" dirty="0"/>
              <a:t>SQL Server, </a:t>
            </a:r>
            <a:br>
              <a:rPr lang="en-US" sz="4000" dirty="0"/>
            </a:br>
            <a:r>
              <a:rPr lang="en-US" sz="4000" dirty="0"/>
              <a:t>and SQL Server on Linux.</a:t>
            </a:r>
          </a:p>
          <a:p>
            <a:endParaRPr lang="en-US" sz="4000" dirty="0"/>
          </a:p>
          <a:p>
            <a:r>
              <a:rPr lang="en-US" sz="4000" dirty="0"/>
              <a:t>In this presentation when we’re talking about permissions, stored procs, views, functions, it’s the same for any platform.</a:t>
            </a:r>
          </a:p>
        </p:txBody>
      </p:sp>
    </p:spTree>
    <p:extLst>
      <p:ext uri="{BB962C8B-B14F-4D97-AF65-F5344CB8AC3E}">
        <p14:creationId xmlns:p14="http://schemas.microsoft.com/office/powerpoint/2010/main" val="3238481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C37526-A3E7-49B3-9E43-7FCDF62C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 BIT ON Connection providers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333999"/>
          </a:xfrm>
        </p:spPr>
        <p:txBody>
          <a:bodyPr>
            <a:normAutofit/>
          </a:bodyPr>
          <a:lstStyle/>
          <a:p>
            <a:r>
              <a:rPr lang="en-US" dirty="0"/>
              <a:t>OLEDB was un-deprecated, re-released in ‘18.</a:t>
            </a:r>
            <a:br>
              <a:rPr lang="en-US" dirty="0"/>
            </a:br>
            <a:r>
              <a:rPr lang="en-US" sz="1500" dirty="0">
                <a:hlinkClick r:id="rId2"/>
              </a:rPr>
              <a:t>https://blogs.msdn.microsoft.com/sqlnativeclient/2017/10/06/announcing-the-new-release-of-ole-db-driver-for-sql-server/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Install and Convert your OLEDB connection strings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from sqlncli11 or </a:t>
            </a:r>
            <a:r>
              <a:rPr lang="en-US" dirty="0" err="1">
                <a:solidFill>
                  <a:schemeClr val="tx1"/>
                </a:solidFill>
              </a:rPr>
              <a:t>sqloledb</a:t>
            </a:r>
            <a:r>
              <a:rPr lang="en-US" dirty="0">
                <a:solidFill>
                  <a:schemeClr val="tx1"/>
                </a:solidFill>
              </a:rPr>
              <a:t>, to the new </a:t>
            </a:r>
            <a:r>
              <a:rPr lang="en-US" b="1" dirty="0"/>
              <a:t>MSOLEDBSQL.</a:t>
            </a:r>
          </a:p>
          <a:p>
            <a:r>
              <a:rPr lang="en-US" dirty="0"/>
              <a:t>There is also a relatively new ODBC Driver 17 for SQL Server.</a:t>
            </a:r>
            <a:br>
              <a:rPr lang="en-US" dirty="0"/>
            </a:br>
            <a:r>
              <a:rPr lang="en-US" sz="1600" dirty="0">
                <a:hlinkClick r:id="rId3"/>
              </a:rPr>
              <a:t>https://techcommunity.microsoft.com/t5/SQL-Server/ODBC-Driver-17-for-SQL-Server-Released/ba-p/385825</a:t>
            </a:r>
            <a:endParaRPr lang="en-US" dirty="0"/>
          </a:p>
          <a:p>
            <a:r>
              <a:rPr lang="en-US" dirty="0"/>
              <a:t>Both replace the OLEDB/ODBC functionality of the </a:t>
            </a:r>
            <a:br>
              <a:rPr lang="en-US" dirty="0"/>
            </a:br>
            <a:r>
              <a:rPr lang="en-US" dirty="0"/>
              <a:t>SQL Native Client </a:t>
            </a:r>
            <a:r>
              <a:rPr lang="en-US" b="1" dirty="0"/>
              <a:t>(SNAC) which is no longer maintained.</a:t>
            </a:r>
          </a:p>
          <a:p>
            <a:r>
              <a:rPr lang="en-US" dirty="0"/>
              <a:t>New OLEDB or ODBC can connect to SQL on-prem and Azure</a:t>
            </a:r>
          </a:p>
          <a:p>
            <a:r>
              <a:rPr lang="en-US" dirty="0"/>
              <a:t>Important to update </a:t>
            </a:r>
            <a:r>
              <a:rPr lang="en-US" dirty="0">
                <a:solidFill>
                  <a:schemeClr val="tx1"/>
                </a:solidFill>
              </a:rPr>
              <a:t>sqlncli10 </a:t>
            </a:r>
            <a:r>
              <a:rPr lang="en-US" dirty="0"/>
              <a:t>for Availability Groups </a:t>
            </a:r>
          </a:p>
          <a:p>
            <a:r>
              <a:rPr lang="en-US" sz="1700" dirty="0">
                <a:hlinkClick r:id="rId4"/>
              </a:rPr>
              <a:t>https://www.sqltact.com/2019/06/actual-emails-will-msoledb-work-for.html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1779277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3249CC-CD0E-4206-BF5B-6B65045A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Basic user permissions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060A284-3B97-4356-AA6D-E10EC95AE18A}"/>
              </a:ext>
            </a:extLst>
          </p:cNvPr>
          <p:cNvSpPr txBox="1">
            <a:spLocks/>
          </p:cNvSpPr>
          <p:nvPr/>
        </p:nvSpPr>
        <p:spPr>
          <a:xfrm>
            <a:off x="685800" y="828675"/>
            <a:ext cx="10591800" cy="5343525"/>
          </a:xfrm>
          <a:prstGeom prst="rect">
            <a:avLst/>
          </a:prstGeom>
        </p:spPr>
        <p:txBody>
          <a:bodyPr vert="horz" lIns="91440" tIns="45720" rIns="91440" bIns="45720" numCol="3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3200" u="sng" dirty="0">
                <a:latin typeface="Roboto" panose="02000000000000000000" pitchFamily="2" charset="0"/>
                <a:ea typeface="Roboto" panose="02000000000000000000" pitchFamily="2" charset="0"/>
              </a:rPr>
              <a:t>DML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SELECT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DELETE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UPDATE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INSERT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REFERENCES</a:t>
            </a:r>
          </a:p>
          <a:p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Wingdings" charset="2"/>
              <a:buNone/>
            </a:pP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*Data Manipulation Language</a:t>
            </a:r>
          </a:p>
          <a:p>
            <a:pPr marL="0" indent="0">
              <a:buFont typeface="Wingdings" charset="2"/>
              <a:buNone/>
            </a:pPr>
            <a:r>
              <a:rPr lang="en-US" sz="3200" u="sng" dirty="0">
                <a:latin typeface="Roboto" panose="02000000000000000000" pitchFamily="2" charset="0"/>
                <a:ea typeface="Roboto" panose="02000000000000000000" pitchFamily="2" charset="0"/>
              </a:rPr>
              <a:t>DDL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**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ALTER</a:t>
            </a:r>
          </a:p>
          <a:p>
            <a:pPr>
              <a:tabLst>
                <a:tab pos="1255713" algn="l"/>
              </a:tabLst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CONTROL</a:t>
            </a:r>
          </a:p>
          <a:p>
            <a:pPr defTabSz="485775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VIEW DEFINITION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DROP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EXECUTE</a:t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**Data Definition Language</a:t>
            </a:r>
          </a:p>
          <a:p>
            <a:pPr marL="0" indent="0">
              <a:buFont typeface="Wingdings" charset="2"/>
              <a:buNone/>
            </a:pPr>
            <a:r>
              <a:rPr lang="en-US" sz="3200" u="sng" dirty="0">
                <a:latin typeface="Roboto" panose="02000000000000000000" pitchFamily="2" charset="0"/>
                <a:ea typeface="Roboto" panose="02000000000000000000" pitchFamily="2" charset="0"/>
              </a:rPr>
              <a:t>Modify Security 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GRANT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REVOKE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DENY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IMPERSONATE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23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0C741D-00F3-4BAD-B66E-A60257FD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USEFUL permissions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Commonly requested permissions for non-sysadmins</a:t>
            </a:r>
          </a:p>
          <a:p>
            <a:r>
              <a:rPr lang="en-US" dirty="0"/>
              <a:t>ALTER TRACE 						For SQL Profiler and traces</a:t>
            </a:r>
          </a:p>
          <a:p>
            <a:r>
              <a:rPr lang="en-US" dirty="0"/>
              <a:t>ALTER ANY EVENT SESSION	For </a:t>
            </a:r>
            <a:r>
              <a:rPr lang="en-US" dirty="0" err="1"/>
              <a:t>XEvents</a:t>
            </a:r>
            <a:r>
              <a:rPr lang="en-US" dirty="0"/>
              <a:t> (better than traces!)</a:t>
            </a:r>
          </a:p>
          <a:p>
            <a:r>
              <a:rPr lang="en-US" dirty="0"/>
              <a:t>VIEW SERVER STATE			For server-level DMV’s, </a:t>
            </a:r>
            <a:r>
              <a:rPr lang="en-US" dirty="0" err="1"/>
              <a:t>XEvents</a:t>
            </a:r>
            <a:endParaRPr lang="en-US" dirty="0"/>
          </a:p>
          <a:p>
            <a:r>
              <a:rPr lang="en-US" dirty="0"/>
              <a:t>VIEW DATABASE STATE		For database-level DMV’s</a:t>
            </a:r>
          </a:p>
          <a:p>
            <a:r>
              <a:rPr lang="en-US" dirty="0"/>
              <a:t>VIEW ANY DEFINITION			For definitions of objects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These permissions are given by the GRANT syntax</a:t>
            </a:r>
            <a:br>
              <a:rPr lang="en-US" dirty="0"/>
            </a:b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[SPARKHOUND\</a:t>
            </a:r>
            <a:r>
              <a:rPr lang="en-US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william</a:t>
            </a:r>
            <a:r>
              <a:rPr lang="en-U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.assaf</a:t>
            </a:r>
            <a:r>
              <a:rPr lang="en-US" sz="2900" dirty="0">
                <a:solidFill>
                  <a:schemeClr val="tx1"/>
                </a:solidFill>
                <a:latin typeface="Consolas" panose="020B0609020204030204" pitchFamily="49" charset="0"/>
              </a:rPr>
              <a:t>];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4800600"/>
            <a:ext cx="1066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  <a:latin typeface="Consolas" panose="020B0609020204030204" pitchFamily="49" charset="0"/>
              </a:rPr>
              <a:t>_____________________________________________________</a:t>
            </a:r>
          </a:p>
          <a:p>
            <a:endParaRPr lang="en-US" sz="27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latin typeface="Consolas" panose="020B0609020204030204" pitchFamily="49" charset="0"/>
              </a:rPr>
              <a:t>[SPARKHOUND\</a:t>
            </a:r>
            <a:r>
              <a:rPr lang="en-US" sz="2700" dirty="0" err="1">
                <a:latin typeface="Consolas" panose="020B0609020204030204" pitchFamily="49" charset="0"/>
              </a:rPr>
              <a:t>DBATeam</a:t>
            </a:r>
            <a:r>
              <a:rPr lang="en-US" sz="2700" dirty="0">
                <a:latin typeface="Consolas" panose="020B0609020204030204" pitchFamily="49" charset="0"/>
              </a:rPr>
              <a:t>];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84211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E8C6F-13CF-491F-87FE-3F3001C9A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Basic user permissions SAMPLE SCENARIO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09600" y="990601"/>
            <a:ext cx="11277600" cy="56387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PingPongScores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spGetScore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--in current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db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context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DEFINITION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spGetScore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ANY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30317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3100" b="1" dirty="0">
                <a:solidFill>
                  <a:srgbClr val="474947"/>
                </a:solidFill>
              </a:rPr>
              <a:t>SHOWPLAN		</a:t>
            </a:r>
            <a:r>
              <a:rPr lang="en-US" sz="3100" dirty="0">
                <a:solidFill>
                  <a:srgbClr val="474947"/>
                </a:solidFill>
              </a:rPr>
              <a:t>Viewing execution plan for </a:t>
            </a:r>
            <a:r>
              <a:rPr lang="en-US" sz="3100" b="1" dirty="0">
                <a:solidFill>
                  <a:srgbClr val="474947"/>
                </a:solidFill>
              </a:rPr>
              <a:t>executable </a:t>
            </a:r>
            <a:r>
              <a:rPr lang="en-US" sz="3100" dirty="0">
                <a:solidFill>
                  <a:srgbClr val="474947"/>
                </a:solidFill>
              </a:rPr>
              <a:t>query</a:t>
            </a:r>
          </a:p>
          <a:p>
            <a:pPr marL="0" lvl="0" indent="0">
              <a:buNone/>
            </a:pPr>
            <a:br>
              <a:rPr lang="en-US" sz="3100" b="1" dirty="0">
                <a:solidFill>
                  <a:srgbClr val="474947"/>
                </a:solidFill>
              </a:rPr>
            </a:br>
            <a:r>
              <a:rPr lang="en-US" sz="3100" b="1" dirty="0">
                <a:solidFill>
                  <a:srgbClr val="474947"/>
                </a:solidFill>
              </a:rPr>
              <a:t>IMPERSONATE		</a:t>
            </a:r>
            <a:r>
              <a:rPr lang="en-US" sz="3100" dirty="0">
                <a:solidFill>
                  <a:srgbClr val="474947"/>
                </a:solidFill>
              </a:rPr>
              <a:t>Allows testing as another user</a:t>
            </a:r>
          </a:p>
          <a:p>
            <a:pPr marL="0" indent="0">
              <a:buNone/>
            </a:pPr>
            <a:br>
              <a:rPr lang="en-US" sz="3100" b="1" dirty="0">
                <a:solidFill>
                  <a:srgbClr val="474947"/>
                </a:solidFill>
              </a:rPr>
            </a:br>
            <a:r>
              <a:rPr lang="en-US" sz="3100" b="1" dirty="0">
                <a:solidFill>
                  <a:srgbClr val="474947"/>
                </a:solidFill>
              </a:rPr>
              <a:t>CONNECT ALL DATABASES		</a:t>
            </a:r>
            <a:r>
              <a:rPr lang="en-US" sz="3100" dirty="0">
                <a:solidFill>
                  <a:srgbClr val="474947"/>
                </a:solidFill>
              </a:rPr>
              <a:t>Allows the login to set any database context (USE) but grants no other rights in each database, potentially appropriate for day-to-day accounts</a:t>
            </a:r>
          </a:p>
          <a:p>
            <a:pPr marL="0" lvl="0" indent="0">
              <a:buNone/>
            </a:pPr>
            <a:br>
              <a:rPr lang="en-US" sz="3100" b="1" dirty="0">
                <a:solidFill>
                  <a:srgbClr val="474947"/>
                </a:solidFill>
              </a:rPr>
            </a:br>
            <a:r>
              <a:rPr lang="en-US" sz="3100" b="1" dirty="0">
                <a:solidFill>
                  <a:srgbClr val="474947"/>
                </a:solidFill>
              </a:rPr>
              <a:t>SELECT ALL USER SECURABLES</a:t>
            </a:r>
            <a:r>
              <a:rPr lang="en-US" sz="3100" dirty="0">
                <a:solidFill>
                  <a:srgbClr val="474947"/>
                </a:solidFill>
              </a:rPr>
              <a:t>	SELECT from all objects in ALL </a:t>
            </a:r>
            <a:r>
              <a:rPr lang="en-US" sz="3100" dirty="0" err="1">
                <a:solidFill>
                  <a:srgbClr val="474947"/>
                </a:solidFill>
              </a:rPr>
              <a:t>db’s</a:t>
            </a:r>
            <a:r>
              <a:rPr lang="en-US" sz="3100" dirty="0">
                <a:solidFill>
                  <a:srgbClr val="474947"/>
                </a:solidFill>
              </a:rPr>
              <a:t>, potentially appropriate for day-to-day accounts</a:t>
            </a:r>
          </a:p>
          <a:p>
            <a:pPr marL="0" lvl="0" indent="0">
              <a:buNone/>
            </a:pPr>
            <a:endParaRPr lang="en-US" sz="3100" dirty="0">
              <a:solidFill>
                <a:srgbClr val="474947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More USEFUL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241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rmAutofit fontScale="92500"/>
          </a:bodyPr>
          <a:lstStyle/>
          <a:p>
            <a:r>
              <a:rPr lang="en-US" sz="4000" dirty="0">
                <a:solidFill>
                  <a:srgbClr val="474947"/>
                </a:solidFill>
              </a:rPr>
              <a:t>All Administrators (including DBA’s) should have two accounts: </a:t>
            </a:r>
            <a:br>
              <a:rPr lang="en-US" sz="4000" dirty="0">
                <a:solidFill>
                  <a:srgbClr val="474947"/>
                </a:solidFill>
              </a:rPr>
            </a:br>
            <a:r>
              <a:rPr lang="en-US" sz="4000" dirty="0">
                <a:solidFill>
                  <a:srgbClr val="474947"/>
                </a:solidFill>
              </a:rPr>
              <a:t>one for </a:t>
            </a:r>
            <a:r>
              <a:rPr lang="en-US" sz="4000" b="1" dirty="0">
                <a:solidFill>
                  <a:srgbClr val="474947"/>
                </a:solidFill>
              </a:rPr>
              <a:t>day-to-day</a:t>
            </a:r>
            <a:r>
              <a:rPr lang="en-US" sz="4000" dirty="0">
                <a:solidFill>
                  <a:srgbClr val="474947"/>
                </a:solidFill>
              </a:rPr>
              <a:t> workstation/email access, </a:t>
            </a:r>
            <a:br>
              <a:rPr lang="en-US" sz="4000" dirty="0">
                <a:solidFill>
                  <a:srgbClr val="474947"/>
                </a:solidFill>
              </a:rPr>
            </a:br>
            <a:r>
              <a:rPr lang="en-US" sz="4000" dirty="0">
                <a:solidFill>
                  <a:srgbClr val="474947"/>
                </a:solidFill>
              </a:rPr>
              <a:t>one for </a:t>
            </a:r>
            <a:r>
              <a:rPr lang="en-US" sz="4000" b="1" dirty="0">
                <a:solidFill>
                  <a:srgbClr val="474947"/>
                </a:solidFill>
              </a:rPr>
              <a:t>production</a:t>
            </a:r>
            <a:r>
              <a:rPr lang="en-US" sz="4000" dirty="0">
                <a:solidFill>
                  <a:srgbClr val="474947"/>
                </a:solidFill>
              </a:rPr>
              <a:t> admin-level access. </a:t>
            </a:r>
          </a:p>
          <a:p>
            <a:r>
              <a:rPr lang="en-US" sz="4000" dirty="0">
                <a:solidFill>
                  <a:srgbClr val="474947"/>
                </a:solidFill>
              </a:rPr>
              <a:t>Day-to-day accounts may have read-only access to non-sensitive databases, including system metadata, job status, logs, etc.</a:t>
            </a:r>
          </a:p>
          <a:p>
            <a:r>
              <a:rPr lang="en-US" sz="4000" dirty="0">
                <a:solidFill>
                  <a:srgbClr val="474947"/>
                </a:solidFill>
              </a:rPr>
              <a:t>The same domain accounts that have production access should not have VPN/remote access. </a:t>
            </a:r>
          </a:p>
          <a:p>
            <a:endParaRPr lang="en-US" sz="4000" dirty="0">
              <a:solidFill>
                <a:srgbClr val="474947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GOTTA KEEP EM SEPARATED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940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3200" b="1" dirty="0">
                <a:solidFill>
                  <a:srgbClr val="474947"/>
                </a:solidFill>
              </a:rPr>
              <a:t>CONTROL SERVER</a:t>
            </a:r>
            <a:r>
              <a:rPr lang="en-US" sz="2800" dirty="0">
                <a:solidFill>
                  <a:srgbClr val="474947"/>
                </a:solidFill>
              </a:rPr>
              <a:t>		Effective the same as sysadmin. </a:t>
            </a:r>
            <a:br>
              <a:rPr lang="en-US" sz="2800" dirty="0">
                <a:solidFill>
                  <a:srgbClr val="474947"/>
                </a:solidFill>
              </a:rPr>
            </a:br>
            <a:r>
              <a:rPr lang="en-US" sz="2800" dirty="0">
                <a:solidFill>
                  <a:srgbClr val="474947"/>
                </a:solidFill>
              </a:rPr>
              <a:t>										Not for non-admins.*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474947"/>
                </a:solidFill>
              </a:rPr>
              <a:t>CONTROL DATABASE</a:t>
            </a:r>
            <a:r>
              <a:rPr lang="en-US" sz="2800" dirty="0">
                <a:solidFill>
                  <a:srgbClr val="474947"/>
                </a:solidFill>
              </a:rPr>
              <a:t>	Effective the same as </a:t>
            </a:r>
            <a:r>
              <a:rPr lang="en-US" sz="2800" dirty="0" err="1">
                <a:solidFill>
                  <a:srgbClr val="474947"/>
                </a:solidFill>
              </a:rPr>
              <a:t>db_owner</a:t>
            </a:r>
            <a:r>
              <a:rPr lang="en-US" sz="2800" dirty="0">
                <a:solidFill>
                  <a:srgbClr val="474947"/>
                </a:solidFill>
              </a:rPr>
              <a:t>. </a:t>
            </a:r>
            <a:br>
              <a:rPr lang="en-US" sz="2800" dirty="0">
                <a:solidFill>
                  <a:srgbClr val="474947"/>
                </a:solidFill>
              </a:rPr>
            </a:br>
            <a:r>
              <a:rPr lang="en-US" sz="2800" dirty="0">
                <a:solidFill>
                  <a:srgbClr val="474947"/>
                </a:solidFill>
              </a:rPr>
              <a:t>										Not for non-admins.*</a:t>
            </a:r>
          </a:p>
          <a:p>
            <a:pPr marL="0" indent="0">
              <a:buNone/>
            </a:pPr>
            <a:endParaRPr lang="en-US" sz="2800" dirty="0">
              <a:solidFill>
                <a:srgbClr val="474947"/>
              </a:solidFill>
            </a:endParaRPr>
          </a:p>
          <a:p>
            <a:pPr marL="0" lvl="0" indent="0">
              <a:buNone/>
            </a:pPr>
            <a:r>
              <a:rPr lang="en-US" sz="3200" dirty="0">
                <a:solidFill>
                  <a:srgbClr val="474947"/>
                </a:solidFill>
              </a:rPr>
              <a:t>*One minor difference. CONTROL permissions can be affected by DENY, but sysadmin/</a:t>
            </a:r>
            <a:r>
              <a:rPr lang="en-US" sz="3200" dirty="0" err="1">
                <a:solidFill>
                  <a:srgbClr val="474947"/>
                </a:solidFill>
              </a:rPr>
              <a:t>db_owner</a:t>
            </a:r>
            <a:r>
              <a:rPr lang="en-US" sz="3200" dirty="0">
                <a:solidFill>
                  <a:srgbClr val="474947"/>
                </a:solidFill>
              </a:rPr>
              <a:t> cannot. </a:t>
            </a:r>
            <a:br>
              <a:rPr lang="en-US" sz="3200" dirty="0">
                <a:solidFill>
                  <a:srgbClr val="474947"/>
                </a:solidFill>
              </a:rPr>
            </a:br>
            <a:endParaRPr lang="en-US" sz="3200" dirty="0">
              <a:solidFill>
                <a:srgbClr val="474947"/>
              </a:solidFill>
            </a:endParaRPr>
          </a:p>
          <a:p>
            <a:pPr marL="0" lvl="0" indent="0">
              <a:buNone/>
            </a:pPr>
            <a:r>
              <a:rPr lang="en-US" sz="3200" dirty="0">
                <a:solidFill>
                  <a:srgbClr val="474947"/>
                </a:solidFill>
              </a:rPr>
              <a:t>Let’s demonstrate…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CONTROL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54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E3A583-B048-4801-B712-D831BA69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Testing Permissions with EXECUTE 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5625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[master]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[domain\username]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WINDOWS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CONTROL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[domain\username]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DENY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[domain\username]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'domain\username'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sys.dm_exec_cached_plans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--Fails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REVERT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--Reverts the EXECUTE AS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626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5892C9-1EC7-4448-9C8F-FD719017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Testing Permissions with EXECUTE 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85000" lnSpcReduction="10000"/>
          </a:bodyPr>
          <a:lstStyle/>
          <a:p>
            <a:r>
              <a:rPr lang="en-US" sz="3600" dirty="0"/>
              <a:t>EXECUTE AS makes it possible for you to simulate the permissions of another principal in your current session. </a:t>
            </a:r>
          </a:p>
          <a:p>
            <a:r>
              <a:rPr lang="en-US" sz="3600" dirty="0"/>
              <a:t>Always follow an EXECUTE AS with a REVERT, which stops impersonation. A REVERT affects only one EXECUTE AS.</a:t>
            </a:r>
          </a:p>
          <a:p>
            <a:r>
              <a:rPr lang="en-US" sz="3600" dirty="0"/>
              <a:t>During testing, display what principal you are:</a:t>
            </a:r>
            <a:br>
              <a:rPr lang="en-US" sz="3600" dirty="0"/>
            </a:br>
            <a:endParaRPr lang="en-US" sz="3600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	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sz="3300" dirty="0"/>
              <a:t> </a:t>
            </a:r>
            <a:r>
              <a:rPr lang="en-US" sz="33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3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3300" dirty="0"/>
              <a:t>The name of the login with which you actually connected. This will not change even after you use EXECUTE AS USER or EXECUTE AS LOGIN. </a:t>
            </a:r>
          </a:p>
          <a:p>
            <a:r>
              <a:rPr lang="en-US" sz="3300" dirty="0"/>
              <a:t> </a:t>
            </a:r>
            <a:r>
              <a:rPr lang="en-US" sz="33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300" dirty="0"/>
              <a:t>. The name of the user you have assumed.</a:t>
            </a:r>
          </a:p>
        </p:txBody>
      </p:sp>
    </p:spTree>
    <p:extLst>
      <p:ext uri="{BB962C8B-B14F-4D97-AF65-F5344CB8AC3E}">
        <p14:creationId xmlns:p14="http://schemas.microsoft.com/office/powerpoint/2010/main" val="2201520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908060" y="0"/>
            <a:ext cx="10981764" cy="5973763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So I started studying on my own time.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 showed interest, paid more attention.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 stopped pointing out roadblocks, </a:t>
            </a:r>
            <a:b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and started developing solutions.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 started attending local User Group events.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 created my own related side projects, even if no one ever knew about them.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1263279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47F307-564B-4C08-95F8-D806EABEE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46" y="709511"/>
            <a:ext cx="7592710" cy="6148489"/>
          </a:xfrm>
          <a:prstGeom prst="rect">
            <a:avLst/>
          </a:prstGeom>
        </p:spPr>
      </p:pic>
      <p:pic>
        <p:nvPicPr>
          <p:cNvPr id="8" name="Picture 8" descr="https://i.imgur.com/jRY1TFu.jpg">
            <a:extLst>
              <a:ext uri="{FF2B5EF4-FFF2-40B4-BE49-F238E27FC236}">
                <a16:creationId xmlns:a16="http://schemas.microsoft.com/office/drawing/2014/main" id="{DB04BA1F-FDA7-4684-8D0E-C3617ADA8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1031" y="1318590"/>
            <a:ext cx="6970877" cy="522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1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A474A0-FA5B-47A6-A576-BB79693B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</a:t>
            </a:r>
            <a:r>
              <a:rPr lang="en-US" dirty="0"/>
              <a:t> </a:t>
            </a:r>
            <a:r>
              <a:rPr lang="en-US" b="1" cap="all" dirty="0">
                <a:solidFill>
                  <a:srgbClr val="3D156F"/>
                </a:solidFill>
              </a:rPr>
              <a:t>INJECTION</a:t>
            </a:r>
          </a:p>
        </p:txBody>
      </p:sp>
      <p:pic>
        <p:nvPicPr>
          <p:cNvPr id="4" name="Content Placeholder 3" descr="A webcomic from the popular XKCD comic: https://xkcd.com/327/&#10;&#10;In it, we learn that someone named their child &quot;Robert'); DROP TABLE Students;--&quot; as a SQL injection attack, which is hilarious!&#10;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8" y="1353531"/>
            <a:ext cx="11198769" cy="3447069"/>
          </a:xfrm>
        </p:spPr>
      </p:pic>
      <p:sp>
        <p:nvSpPr>
          <p:cNvPr id="2" name="Rectangle 1" descr="A webcomic from the popular XKCD comic: https://xkcd.com/327/&#10;&#10;In it, we learn that someone named their child &quot;Robert'); DROP TABLE Students;--&quot; as a SQL injection attack, which is hilarious!&#10;"/>
          <p:cNvSpPr/>
          <p:nvPr/>
        </p:nvSpPr>
        <p:spPr>
          <a:xfrm>
            <a:off x="4800600" y="5105400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https://xkcd.com/327/</a:t>
            </a:r>
          </a:p>
        </p:txBody>
      </p:sp>
    </p:spTree>
    <p:extLst>
      <p:ext uri="{BB962C8B-B14F-4D97-AF65-F5344CB8AC3E}">
        <p14:creationId xmlns:p14="http://schemas.microsoft.com/office/powerpoint/2010/main" val="2214576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hotograph of a car whose front license plate has been extended to the entire front bumper, including escape characters as a SQL injection attack against license plate readers. Another funny example of SQL injection.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762000"/>
            <a:ext cx="8026400" cy="6019800"/>
          </a:xfr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626BEDFF-BFD3-4393-A547-2F04518F1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</a:t>
            </a:r>
            <a:r>
              <a:rPr lang="en-US" dirty="0"/>
              <a:t> </a:t>
            </a:r>
            <a:r>
              <a:rPr lang="en-US" b="1" cap="all" dirty="0">
                <a:solidFill>
                  <a:srgbClr val="3D156F"/>
                </a:solidFill>
              </a:rPr>
              <a:t>INJECTION</a:t>
            </a:r>
          </a:p>
        </p:txBody>
      </p:sp>
    </p:spTree>
    <p:extLst>
      <p:ext uri="{BB962C8B-B14F-4D97-AF65-F5344CB8AC3E}">
        <p14:creationId xmlns:p14="http://schemas.microsoft.com/office/powerpoint/2010/main" val="36298919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EC022-5889-402B-9547-8C93A9F7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 Injection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/>
          </a:bodyPr>
          <a:lstStyle/>
          <a:p>
            <a:r>
              <a:rPr lang="en-US" sz="3200" dirty="0"/>
              <a:t>This is a much larger topic with lots of info out there.</a:t>
            </a:r>
          </a:p>
          <a:p>
            <a:r>
              <a:rPr lang="en-US" sz="3200" dirty="0"/>
              <a:t>SQL Server is better than some RDBMS platforms but is not immune to SQL Injection attacks made possible by security-ignorant development.</a:t>
            </a:r>
          </a:p>
          <a:p>
            <a:r>
              <a:rPr lang="en-US" sz="3200" dirty="0"/>
              <a:t>Developers must be aware of SQL Injection-blocking patterns on public websites: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Parameterize the input from the website (use </a:t>
            </a:r>
            <a:r>
              <a:rPr lang="en-US" sz="2800" dirty="0" err="1">
                <a:solidFill>
                  <a:schemeClr val="tx1"/>
                </a:solidFill>
              </a:rPr>
              <a:t>sprocs</a:t>
            </a:r>
            <a:r>
              <a:rPr lang="en-US" sz="2800" dirty="0">
                <a:solidFill>
                  <a:schemeClr val="tx1"/>
                </a:solidFill>
              </a:rPr>
              <a:t>!)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Sanitize inputs of special characters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Don’t run websites logins with more databases permission than needed (again, use </a:t>
            </a:r>
            <a:r>
              <a:rPr lang="en-US" sz="2800" dirty="0" err="1">
                <a:solidFill>
                  <a:schemeClr val="tx1"/>
                </a:solidFill>
              </a:rPr>
              <a:t>sprocs</a:t>
            </a:r>
            <a:r>
              <a:rPr lang="en-US" sz="2800" dirty="0">
                <a:solidFill>
                  <a:schemeClr val="tx1"/>
                </a:solidFill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7115206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4A2591-EF1F-4F21-8FE8-068F12DD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1"/>
                </a:solidFill>
              </a:rPr>
              <a:t>Design tables with appropriate data types and lengths.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1"/>
                </a:solidFill>
              </a:rPr>
              <a:t>Insist on stored procedures for public-facing operations like searches. Be aware of what </a:t>
            </a:r>
            <a:r>
              <a:rPr lang="en-US" sz="3600" dirty="0" err="1">
                <a:solidFill>
                  <a:schemeClr val="tx1"/>
                </a:solidFill>
              </a:rPr>
              <a:t>db’s</a:t>
            </a:r>
            <a:r>
              <a:rPr lang="en-US" sz="3600" dirty="0">
                <a:solidFill>
                  <a:schemeClr val="tx1"/>
                </a:solidFill>
              </a:rPr>
              <a:t> have public apps.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1"/>
                </a:solidFill>
              </a:rPr>
              <a:t>Insist on stored procedures for Entity Framework (or other ORMs) operations involving 2+ entities.</a:t>
            </a:r>
          </a:p>
        </p:txBody>
      </p:sp>
    </p:spTree>
    <p:extLst>
      <p:ext uri="{BB962C8B-B14F-4D97-AF65-F5344CB8AC3E}">
        <p14:creationId xmlns:p14="http://schemas.microsoft.com/office/powerpoint/2010/main" val="35535025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4A2591-EF1F-4F21-8FE8-068F12DD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1"/>
                </a:solidFill>
              </a:rPr>
              <a:t>Avoid apps running with permissions like the </a:t>
            </a:r>
            <a:r>
              <a:rPr lang="en-US" sz="3600" dirty="0" err="1">
                <a:solidFill>
                  <a:schemeClr val="tx1"/>
                </a:solidFill>
              </a:rPr>
              <a:t>db_datareader</a:t>
            </a:r>
            <a:r>
              <a:rPr lang="en-US" sz="3600" dirty="0">
                <a:solidFill>
                  <a:schemeClr val="tx1"/>
                </a:solidFill>
              </a:rPr>
              <a:t> and </a:t>
            </a:r>
            <a:r>
              <a:rPr lang="en-US" sz="3600" dirty="0" err="1">
                <a:solidFill>
                  <a:schemeClr val="tx1"/>
                </a:solidFill>
              </a:rPr>
              <a:t>db_datawriter</a:t>
            </a:r>
            <a:r>
              <a:rPr lang="en-US" sz="3600" dirty="0">
                <a:solidFill>
                  <a:schemeClr val="tx1"/>
                </a:solidFill>
              </a:rPr>
              <a:t> roles, and certainly not </a:t>
            </a:r>
            <a:r>
              <a:rPr lang="en-US" sz="3600" dirty="0" err="1">
                <a:solidFill>
                  <a:schemeClr val="tx1"/>
                </a:solidFill>
              </a:rPr>
              <a:t>db_owner</a:t>
            </a:r>
            <a:r>
              <a:rPr lang="en-US" sz="36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1"/>
                </a:solidFill>
              </a:rPr>
              <a:t>Avoid the use of EXECUTE AS in code, which could allow injected code to execute with elevated security.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Train </a:t>
            </a:r>
            <a:r>
              <a:rPr lang="en-US" sz="3600" dirty="0" err="1"/>
              <a:t>devs</a:t>
            </a:r>
            <a:r>
              <a:rPr lang="en-US" sz="3600" dirty="0"/>
              <a:t> on patterns of stored procedure parameter sanitizing. Never use </a:t>
            </a:r>
            <a:r>
              <a:rPr lang="en-US" sz="3600" b="1" dirty="0"/>
              <a:t>EXEC()</a:t>
            </a:r>
            <a:r>
              <a:rPr lang="en-US" sz="3600" dirty="0"/>
              <a:t> or </a:t>
            </a:r>
            <a:r>
              <a:rPr lang="en-US" sz="3600" b="1" dirty="0" err="1"/>
              <a:t>sp_executesql</a:t>
            </a:r>
            <a:r>
              <a:rPr lang="en-US" sz="3600" dirty="0"/>
              <a:t> with user-enterable data.</a:t>
            </a:r>
          </a:p>
          <a:p>
            <a:pPr>
              <a:lnSpc>
                <a:spcPct val="120000"/>
              </a:lnSpc>
            </a:pP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0796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5D2CDD-000C-4B79-8F6C-46EFFA21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714999"/>
          </a:xfrm>
        </p:spPr>
        <p:txBody>
          <a:bodyPr>
            <a:normAutofit/>
          </a:bodyPr>
          <a:lstStyle/>
          <a:p>
            <a:r>
              <a:rPr lang="en-US" sz="4000" dirty="0"/>
              <a:t>Provide links, attention, and visibility to PM’s and Dev’s for SQL Injection awareness.</a:t>
            </a:r>
          </a:p>
          <a:p>
            <a:r>
              <a:rPr lang="en-US" sz="4000" dirty="0"/>
              <a:t>Lobby for penetration testing and SQL Injection detection tasks in sprints.</a:t>
            </a:r>
          </a:p>
          <a:p>
            <a:r>
              <a:rPr lang="en-US" sz="4000" dirty="0"/>
              <a:t>With Azure SQL DB, enable Azure Threat Detection!</a:t>
            </a:r>
          </a:p>
        </p:txBody>
      </p:sp>
    </p:spTree>
    <p:extLst>
      <p:ext uri="{BB962C8B-B14F-4D97-AF65-F5344CB8AC3E}">
        <p14:creationId xmlns:p14="http://schemas.microsoft.com/office/powerpoint/2010/main" val="9290504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A58A1-4DAA-4BC6-A0C7-1A1FA988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threat detection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Azure SQL Database Threat Detection is a security intelligence feature built into the Azure SQL Database, activated with a button click. </a:t>
            </a:r>
          </a:p>
          <a:p>
            <a:endParaRPr lang="en-US" sz="4000" dirty="0"/>
          </a:p>
          <a:p>
            <a:r>
              <a:rPr lang="en-US" sz="4000" dirty="0"/>
              <a:t>Detects potential vulnerabilities such as Potential SQL Injection attacks, brute force attacks, anomalous login patterns, and more.</a:t>
            </a:r>
          </a:p>
        </p:txBody>
      </p:sp>
    </p:spTree>
    <p:extLst>
      <p:ext uri="{BB962C8B-B14F-4D97-AF65-F5344CB8AC3E}">
        <p14:creationId xmlns:p14="http://schemas.microsoft.com/office/powerpoint/2010/main" val="11104063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E9B4-2A11-4131-8CC1-FA5073CD2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Feature Restrictions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D690D-97D8-49F1-ABC9-AEACC761B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/>
          </a:bodyPr>
          <a:lstStyle/>
          <a:p>
            <a:r>
              <a:rPr lang="en-US" dirty="0"/>
              <a:t>Azure SQL Database and SQL Server 2019 have a pair of minor </a:t>
            </a:r>
            <a:br>
              <a:rPr lang="en-US" dirty="0"/>
            </a:br>
            <a:r>
              <a:rPr lang="en-US" dirty="0"/>
              <a:t>anti-injection feature to disable a pair of common probing attacks.</a:t>
            </a:r>
          </a:p>
          <a:p>
            <a:r>
              <a:rPr lang="en-US" dirty="0"/>
              <a:t>An injection attack will use delay or error messages to probe for vulnerabilities. An Error Message could contain object names.</a:t>
            </a:r>
          </a:p>
          <a:p>
            <a:r>
              <a:rPr lang="en-US" dirty="0"/>
              <a:t>You can disable WAITFOR and all error messages for a database user or role. For example:</a:t>
            </a:r>
          </a:p>
          <a:p>
            <a:pPr marL="0" indent="0">
              <a:buNone/>
            </a:pPr>
            <a:r>
              <a:rPr lang="en-US" sz="2600" b="1" dirty="0"/>
              <a:t>EXEC </a:t>
            </a:r>
            <a:r>
              <a:rPr lang="en-US" sz="2600" b="1" dirty="0" err="1"/>
              <a:t>sp_add_feature_restriction</a:t>
            </a:r>
            <a:r>
              <a:rPr lang="en-US" sz="2600" b="1" dirty="0"/>
              <a:t> </a:t>
            </a:r>
            <a:r>
              <a:rPr lang="en-US" sz="2600" b="1" dirty="0" err="1"/>
              <a:t>N'ErrorMessages</a:t>
            </a:r>
            <a:r>
              <a:rPr lang="en-US" sz="2600" b="1" dirty="0"/>
              <a:t>', </a:t>
            </a:r>
            <a:r>
              <a:rPr lang="en-US" sz="2600" b="1" dirty="0" err="1"/>
              <a:t>N'User</a:t>
            </a:r>
            <a:r>
              <a:rPr lang="en-US" sz="2600" b="1" dirty="0"/>
              <a:t>', </a:t>
            </a:r>
            <a:r>
              <a:rPr lang="en-US" sz="2600" b="1" dirty="0" err="1"/>
              <a:t>N’WebUser</a:t>
            </a:r>
            <a:r>
              <a:rPr lang="en-US" sz="2600" b="1" dirty="0"/>
              <a:t>’</a:t>
            </a:r>
          </a:p>
          <a:p>
            <a:pPr marL="0" indent="0">
              <a:buNone/>
            </a:pPr>
            <a:r>
              <a:rPr lang="en-US" sz="2600" b="1" dirty="0"/>
              <a:t>EXEC </a:t>
            </a:r>
            <a:r>
              <a:rPr lang="en-US" sz="2600" b="1" dirty="0" err="1"/>
              <a:t>sp_add_feature_restriction</a:t>
            </a:r>
            <a:r>
              <a:rPr lang="en-US" sz="2600" b="1" dirty="0"/>
              <a:t> </a:t>
            </a:r>
            <a:r>
              <a:rPr lang="en-US" sz="2600" b="1" dirty="0" err="1"/>
              <a:t>N’WaitFor</a:t>
            </a:r>
            <a:r>
              <a:rPr lang="en-US" sz="2600" b="1" dirty="0"/>
              <a:t>', </a:t>
            </a:r>
            <a:r>
              <a:rPr lang="en-US" sz="2600" b="1" dirty="0" err="1"/>
              <a:t>N'User</a:t>
            </a:r>
            <a:r>
              <a:rPr lang="en-US" sz="2600" b="1" dirty="0"/>
              <a:t>', </a:t>
            </a:r>
            <a:r>
              <a:rPr lang="en-US" sz="2600" b="1" dirty="0" err="1"/>
              <a:t>N’WebUser</a:t>
            </a:r>
            <a:r>
              <a:rPr lang="en-US" sz="2600" b="1" dirty="0"/>
              <a:t>’</a:t>
            </a:r>
          </a:p>
          <a:p>
            <a:r>
              <a:rPr lang="en-US" dirty="0"/>
              <a:t>Bypassed if running your website as a sysadmin or </a:t>
            </a:r>
            <a:r>
              <a:rPr lang="en-US" dirty="0" err="1"/>
              <a:t>db_owner</a:t>
            </a:r>
            <a:r>
              <a:rPr lang="en-US" dirty="0"/>
              <a:t>!</a:t>
            </a:r>
          </a:p>
          <a:p>
            <a:r>
              <a:rPr lang="en-US" dirty="0"/>
              <a:t>Learn more: </a:t>
            </a:r>
            <a:r>
              <a:rPr lang="en-US" sz="1700" dirty="0">
                <a:hlinkClick r:id="rId2"/>
              </a:rPr>
              <a:t>https://docs.microsoft.com/en-us/azure/sql-database/sql-database-feature-restrictions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8753446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A58A1-4DAA-4BC6-A0C7-1A1FA988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SSMS Vulnerability Assessment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Built into SSMS, there is a Vulnerability Assessment tool available via Object Explorer in each Database -&gt; Tasks.</a:t>
            </a:r>
          </a:p>
          <a:p>
            <a:r>
              <a:rPr lang="en-US" sz="3600" dirty="0"/>
              <a:t>Introduced in SSMS 17.4 in SQL 2017.</a:t>
            </a:r>
          </a:p>
          <a:p>
            <a:r>
              <a:rPr lang="en-US" sz="3600" dirty="0"/>
              <a:t>Many findings have to do with database-level permissions that we’re discussing today: PUBLIC, GUEST, user-defined roles, low-impact roles, orphaned roles, least privilege, and more.</a:t>
            </a:r>
          </a:p>
        </p:txBody>
      </p:sp>
    </p:spTree>
    <p:extLst>
      <p:ext uri="{BB962C8B-B14F-4D97-AF65-F5344CB8AC3E}">
        <p14:creationId xmlns:p14="http://schemas.microsoft.com/office/powerpoint/2010/main" val="17427571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9C3738-F90B-4D5D-B85D-780E5FD3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Stored procedures require EXECUTE to run, and do not require all underlying object permissions (SELECT, INSERT, DELETE)…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…provided that the </a:t>
            </a:r>
            <a:r>
              <a:rPr lang="en-US" sz="2800" dirty="0" err="1">
                <a:solidFill>
                  <a:schemeClr val="tx1"/>
                </a:solidFill>
              </a:rPr>
              <a:t>sproc</a:t>
            </a:r>
            <a:r>
              <a:rPr lang="en-US" sz="2800" dirty="0">
                <a:solidFill>
                  <a:schemeClr val="tx1"/>
                </a:solidFill>
              </a:rPr>
              <a:t> doesn’t perform IDENTITY_INSERT on a table, which requires ALTER permissions not abstracted.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…provided that all the underlying objects have the same ownership chain.  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…provided that the stored procedures do not use dynamic </a:t>
            </a:r>
            <a:r>
              <a:rPr lang="en-US" sz="2800" dirty="0" err="1">
                <a:solidFill>
                  <a:schemeClr val="tx1"/>
                </a:solidFill>
              </a:rPr>
              <a:t>sql</a:t>
            </a:r>
            <a:r>
              <a:rPr lang="en-US" sz="2800" dirty="0">
                <a:solidFill>
                  <a:schemeClr val="tx1"/>
                </a:solidFill>
              </a:rPr>
              <a:t> commands </a:t>
            </a:r>
            <a:br>
              <a:rPr lang="en-US" sz="2800" dirty="0"/>
            </a:b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sp_executesql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@SQL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@SQL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6744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60626" y="1021765"/>
            <a:ext cx="9281532" cy="3832698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I started learning again.</a:t>
            </a: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Did I make mistakes?</a:t>
            </a:r>
          </a:p>
          <a:p>
            <a:pPr marL="0" indent="0">
              <a:buNone/>
            </a:pPr>
            <a:endParaRPr lang="en-US" altLang="en-US" sz="6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                 Sure. But,</a:t>
            </a:r>
          </a:p>
          <a:p>
            <a:pPr marL="0" indent="0">
              <a:buNone/>
            </a:pPr>
            <a:endParaRPr lang="en-US" altLang="en-US" sz="6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I was on the path.</a:t>
            </a:r>
          </a:p>
          <a:p>
            <a:pPr marL="0" indent="0">
              <a:buNone/>
            </a:pPr>
            <a:endParaRPr lang="en-US" altLang="en-US" sz="6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D7E28-F77A-4CCF-B49E-3FAF1E8F3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" y="-27004"/>
            <a:ext cx="4286250" cy="3476625"/>
          </a:xfrm>
          <a:prstGeom prst="rect">
            <a:avLst/>
          </a:prstGeom>
        </p:spPr>
      </p:pic>
      <p:pic>
        <p:nvPicPr>
          <p:cNvPr id="11" name="Picture 2" descr="http://4.bp.blogspot.com/-MrXCDFTpOkY/UKet64mtERI/AAAAAAAAHmk/UlHv_cyjML0/s1600/a331_c13.jpg">
            <a:extLst>
              <a:ext uri="{FF2B5EF4-FFF2-40B4-BE49-F238E27FC236}">
                <a16:creationId xmlns:a16="http://schemas.microsoft.com/office/drawing/2014/main" id="{79B49CF7-6FFD-4357-99B8-A0566A15C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3" r="7717"/>
          <a:stretch/>
        </p:blipFill>
        <p:spPr bwMode="auto">
          <a:xfrm>
            <a:off x="3147237" y="560674"/>
            <a:ext cx="5560210" cy="520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1A917-2D78-4D56-818A-A8B6485A6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402" y="571307"/>
            <a:ext cx="3905944" cy="51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6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6A3173-341B-4EE8-903C-E61819B9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Given those conditions, thanks to the database permission chain, you can: </a:t>
            </a:r>
          </a:p>
          <a:p>
            <a:pPr lvl="1"/>
            <a:r>
              <a:rPr lang="en-US" sz="3600" dirty="0"/>
              <a:t>GRANT EXEC rights to </a:t>
            </a:r>
            <a:r>
              <a:rPr lang="en-US" sz="3600" dirty="0" err="1"/>
              <a:t>sprocs</a:t>
            </a:r>
            <a:r>
              <a:rPr lang="en-US" sz="3600" dirty="0"/>
              <a:t> that INSERT UPDATE and SELECT from a table.</a:t>
            </a:r>
          </a:p>
          <a:p>
            <a:pPr lvl="1"/>
            <a:r>
              <a:rPr lang="en-US" sz="3600" dirty="0"/>
              <a:t>GRANT no other permissions to the table!</a:t>
            </a:r>
          </a:p>
          <a:p>
            <a:endParaRPr lang="en-US" sz="4000" dirty="0"/>
          </a:p>
          <a:p>
            <a:r>
              <a:rPr lang="en-US" sz="4000" dirty="0"/>
              <a:t>The user can read data in the table using the </a:t>
            </a:r>
            <a:r>
              <a:rPr lang="en-US" sz="4000" dirty="0" err="1"/>
              <a:t>sproc</a:t>
            </a:r>
            <a:r>
              <a:rPr lang="en-US" sz="4000" dirty="0"/>
              <a:t> ONLY.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604153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0C8EC-9A49-4648-B639-50D6D146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Consider </a:t>
            </a:r>
            <a:r>
              <a:rPr lang="en-US" sz="3600" dirty="0" err="1"/>
              <a:t>DENYing</a:t>
            </a:r>
            <a:r>
              <a:rPr lang="en-US" sz="3600" dirty="0"/>
              <a:t> SELECT rights to the public role, which is inherited by all user roles aside from </a:t>
            </a:r>
            <a:r>
              <a:rPr lang="en-US" sz="3600" dirty="0" err="1"/>
              <a:t>db_owner</a:t>
            </a:r>
            <a:r>
              <a:rPr lang="en-US" sz="3600" dirty="0"/>
              <a:t> and </a:t>
            </a:r>
            <a:r>
              <a:rPr lang="en-US" sz="3600" dirty="0" err="1"/>
              <a:t>sysadmin</a:t>
            </a:r>
            <a:r>
              <a:rPr lang="en-US" sz="3600" dirty="0"/>
              <a:t>.</a:t>
            </a:r>
          </a:p>
          <a:p>
            <a:endParaRPr lang="en-US" sz="3600" dirty="0"/>
          </a:p>
          <a:p>
            <a:r>
              <a:rPr lang="en-US" sz="3600" dirty="0"/>
              <a:t>Users prevented from accessing any tables or views directly from any application (SSMS, Access, Excel!).  </a:t>
            </a:r>
          </a:p>
          <a:p>
            <a:endParaRPr lang="en-US" sz="3600" dirty="0"/>
          </a:p>
          <a:p>
            <a:r>
              <a:rPr lang="en-US" sz="3600" dirty="0"/>
              <a:t>User access to data is forced through </a:t>
            </a:r>
            <a:r>
              <a:rPr lang="en-US" sz="3600" dirty="0" err="1"/>
              <a:t>sprocs</a:t>
            </a:r>
            <a:r>
              <a:rPr lang="en-US" sz="3600" dirty="0"/>
              <a:t>. (Good!)</a:t>
            </a:r>
          </a:p>
        </p:txBody>
      </p:sp>
    </p:spTree>
    <p:extLst>
      <p:ext uri="{BB962C8B-B14F-4D97-AF65-F5344CB8AC3E}">
        <p14:creationId xmlns:p14="http://schemas.microsoft.com/office/powerpoint/2010/main" val="5324938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FD770-4EE7-49AD-946F-923B2CC5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Views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Similar to stored procedures, a VIEW will allow a user to SELECT data from tables to which the user does not have access. (This is helpful!) </a:t>
            </a:r>
          </a:p>
        </p:txBody>
      </p:sp>
    </p:spTree>
    <p:extLst>
      <p:ext uri="{BB962C8B-B14F-4D97-AF65-F5344CB8AC3E}">
        <p14:creationId xmlns:p14="http://schemas.microsoft.com/office/powerpoint/2010/main" val="17527551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C254E-5ADC-4C86-B4F7-F4E3D5E2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User-Defined Functions (UDF)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Similar to stored procedures, a UDF will allow a user to SELECT data from tables that the user does not have access to.</a:t>
            </a:r>
          </a:p>
          <a:p>
            <a:r>
              <a:rPr lang="en-US" sz="4000" dirty="0"/>
              <a:t>Keep in mind the performance impact of functions can be severe, especially in the SELECT portion of a query. </a:t>
            </a:r>
          </a:p>
          <a:p>
            <a:r>
              <a:rPr lang="en-US" sz="4000" dirty="0"/>
              <a:t>Overuse of UDF’s are common causes for performance issues. High potential for cursor-like effects.</a:t>
            </a:r>
          </a:p>
        </p:txBody>
      </p:sp>
    </p:spTree>
    <p:extLst>
      <p:ext uri="{BB962C8B-B14F-4D97-AF65-F5344CB8AC3E}">
        <p14:creationId xmlns:p14="http://schemas.microsoft.com/office/powerpoint/2010/main" val="17613325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0FB0C6-146B-4B70-9DFB-AE1FF5B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laB</a:t>
            </a:r>
            <a:endParaRPr lang="en-US" b="1" cap="all" dirty="0">
              <a:solidFill>
                <a:srgbClr val="3D156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Demonstrate how Stored Procedures, Views, and Functions abstract the permissions necessary to view underlying table data.</a:t>
            </a:r>
          </a:p>
          <a:p>
            <a:pPr lvl="1"/>
            <a:r>
              <a:rPr lang="en-US" sz="3500" dirty="0"/>
              <a:t>Toolbox\Security p1.sql – logged in as sysadmin</a:t>
            </a:r>
          </a:p>
          <a:p>
            <a:pPr lvl="1"/>
            <a:r>
              <a:rPr lang="en-US" sz="3500" dirty="0"/>
              <a:t>Toolbox\Security p2.sql – logged in as testing user</a:t>
            </a:r>
          </a:p>
        </p:txBody>
      </p:sp>
    </p:spTree>
    <p:extLst>
      <p:ext uri="{BB962C8B-B14F-4D97-AF65-F5344CB8AC3E}">
        <p14:creationId xmlns:p14="http://schemas.microsoft.com/office/powerpoint/2010/main" val="11417087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DC5248-4175-4893-95AC-288119D6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Builtin</a:t>
            </a:r>
            <a:r>
              <a:rPr lang="en-US" b="1" cap="all" dirty="0">
                <a:solidFill>
                  <a:srgbClr val="3D156F"/>
                </a:solidFill>
              </a:rPr>
              <a:t>\</a:t>
            </a:r>
            <a:r>
              <a:rPr lang="en-US" b="1" cap="all" dirty="0" err="1">
                <a:solidFill>
                  <a:srgbClr val="3D156F"/>
                </a:solidFill>
              </a:rPr>
              <a:t>administratorS</a:t>
            </a:r>
            <a:endParaRPr lang="en-US" b="1" cap="all" dirty="0">
              <a:solidFill>
                <a:srgbClr val="3D156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Prior to SQL 2008, [BUILTIN\Administrators] was a member of the SQL </a:t>
            </a:r>
            <a:r>
              <a:rPr lang="en-US" sz="3200" dirty="0" err="1"/>
              <a:t>sysadmin</a:t>
            </a:r>
            <a:r>
              <a:rPr lang="en-US" sz="3200" dirty="0"/>
              <a:t> role.  </a:t>
            </a:r>
          </a:p>
          <a:p>
            <a:endParaRPr lang="en-US" sz="3200" dirty="0"/>
          </a:p>
          <a:p>
            <a:r>
              <a:rPr lang="en-US" sz="3200" dirty="0"/>
              <a:t>This was a security hole – allowing anyone who gained admin access to a Windows Server to automatically and easily have </a:t>
            </a:r>
            <a:r>
              <a:rPr lang="en-US" sz="3200" dirty="0" err="1"/>
              <a:t>sysadmin</a:t>
            </a:r>
            <a:r>
              <a:rPr lang="en-US" sz="3200" dirty="0"/>
              <a:t> access.</a:t>
            </a:r>
          </a:p>
          <a:p>
            <a:endParaRPr lang="en-US" sz="3200" dirty="0"/>
          </a:p>
          <a:p>
            <a:r>
              <a:rPr lang="en-US" sz="3200" dirty="0"/>
              <a:t>SQL 2008 – BUILTIN\Administrators no longer have automatic rights to the SQL server and should NOT be granted access.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65344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DDC74C-FB2E-404F-922F-984D6F45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dbo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In SQL 2000, </a:t>
            </a:r>
            <a:r>
              <a:rPr lang="en-US" sz="3600" dirty="0" err="1"/>
              <a:t>sales.dbo.customers</a:t>
            </a:r>
            <a:r>
              <a:rPr lang="en-US" sz="3600" dirty="0"/>
              <a:t> meant: 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databasename</a:t>
            </a:r>
            <a:r>
              <a:rPr lang="en-US" sz="3200" dirty="0"/>
              <a:t> 	= sales</a:t>
            </a:r>
          </a:p>
          <a:p>
            <a:pPr lvl="1"/>
            <a:r>
              <a:rPr lang="en-US" sz="3200" dirty="0"/>
              <a:t>	owner 				= </a:t>
            </a:r>
            <a:r>
              <a:rPr lang="en-US" sz="3200" dirty="0" err="1"/>
              <a:t>dbo</a:t>
            </a:r>
            <a:endParaRPr lang="en-US" sz="3200" dirty="0"/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tablename</a:t>
            </a:r>
            <a:r>
              <a:rPr lang="en-US" sz="3200" dirty="0"/>
              <a:t> 		= customers</a:t>
            </a:r>
          </a:p>
          <a:p>
            <a:endParaRPr lang="en-US" sz="3600" dirty="0"/>
          </a:p>
          <a:p>
            <a:r>
              <a:rPr lang="en-US" sz="3600" dirty="0"/>
              <a:t>In 2005 and later, </a:t>
            </a:r>
            <a:r>
              <a:rPr lang="en-US" sz="3600" dirty="0" err="1"/>
              <a:t>sales.dbo.customers</a:t>
            </a:r>
            <a:r>
              <a:rPr lang="en-US" sz="3600" dirty="0"/>
              <a:t> meant: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databasename</a:t>
            </a:r>
            <a:r>
              <a:rPr lang="en-US" sz="3200" dirty="0"/>
              <a:t> 	= sales</a:t>
            </a:r>
          </a:p>
          <a:p>
            <a:pPr lvl="1"/>
            <a:r>
              <a:rPr lang="en-US" sz="3200" dirty="0"/>
              <a:t>	schema 			= </a:t>
            </a:r>
            <a:r>
              <a:rPr lang="en-US" sz="3200" dirty="0" err="1"/>
              <a:t>dbo</a:t>
            </a:r>
            <a:endParaRPr lang="en-US" sz="3200" dirty="0"/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tablename</a:t>
            </a:r>
            <a:r>
              <a:rPr lang="en-US" sz="3200" dirty="0"/>
              <a:t> 		= customers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83849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F98BCF-EDF3-49C4-BD41-4318441A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dbo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SQL 2000, </a:t>
            </a:r>
            <a:r>
              <a:rPr lang="en-US" sz="3600" dirty="0" err="1"/>
              <a:t>dbo</a:t>
            </a:r>
            <a:r>
              <a:rPr lang="en-US" sz="3600" dirty="0"/>
              <a:t> was a special user inside each database with sysadmin permissions, which by default owned any object created by an admin. </a:t>
            </a:r>
          </a:p>
          <a:p>
            <a:r>
              <a:rPr lang="en-US" sz="3600" dirty="0"/>
              <a:t>In SQL 2005 and above, </a:t>
            </a:r>
            <a:r>
              <a:rPr lang="en-US" sz="3600" dirty="0" err="1"/>
              <a:t>dbo</a:t>
            </a:r>
            <a:r>
              <a:rPr lang="en-US" sz="3600" dirty="0"/>
              <a:t> is the default schema and no longer a security object. Saying a user has “</a:t>
            </a:r>
            <a:r>
              <a:rPr lang="en-US" sz="3600" dirty="0" err="1"/>
              <a:t>dbo</a:t>
            </a:r>
            <a:r>
              <a:rPr lang="en-US" sz="3600" dirty="0"/>
              <a:t> permissions” is incorrect.</a:t>
            </a:r>
          </a:p>
          <a:p>
            <a:r>
              <a:rPr lang="en-US" sz="3600" dirty="0"/>
              <a:t>[</a:t>
            </a:r>
            <a:r>
              <a:rPr lang="en-US" sz="3600" dirty="0" err="1"/>
              <a:t>db_owner</a:t>
            </a:r>
            <a:r>
              <a:rPr lang="en-US" sz="3600" dirty="0"/>
              <a:t>] is just a user role with no server-level permissions.</a:t>
            </a:r>
          </a:p>
        </p:txBody>
      </p:sp>
    </p:spTree>
    <p:extLst>
      <p:ext uri="{BB962C8B-B14F-4D97-AF65-F5344CB8AC3E}">
        <p14:creationId xmlns:p14="http://schemas.microsoft.com/office/powerpoint/2010/main" val="36982550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74FAF-1629-4EFA-9A2C-DB20DE06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Microsoft has done away with the terminology of Users or Logins “owning” objects, such as databases and schemas.</a:t>
            </a:r>
          </a:p>
          <a:p>
            <a:endParaRPr lang="en-US" sz="3600" dirty="0"/>
          </a:p>
          <a:p>
            <a:r>
              <a:rPr lang="en-US" sz="3600" dirty="0"/>
              <a:t>Changing the AUTHORIZATION is now the more accurate term to describe “ownership” of an object.  </a:t>
            </a:r>
          </a:p>
          <a:p>
            <a:endParaRPr lang="en-US" sz="3600" dirty="0"/>
          </a:p>
          <a:p>
            <a:r>
              <a:rPr lang="en-US" sz="3600" dirty="0"/>
              <a:t>For example, </a:t>
            </a:r>
            <a:r>
              <a:rPr lang="en-US" sz="4000" dirty="0" err="1">
                <a:solidFill>
                  <a:srgbClr val="800000"/>
                </a:solidFill>
                <a:latin typeface="Consolas" panose="020B0609020204030204" pitchFamily="49" charset="0"/>
              </a:rPr>
              <a:t>sp_changedbowner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/>
              <a:t>is deprecated, replaced by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AUTHORIZATION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011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A0C213-D146-4DA0-8780-38C0216C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Schemas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 schema is a securable container </a:t>
            </a:r>
          </a:p>
          <a:p>
            <a:r>
              <a:rPr lang="en-US" sz="3600" dirty="0">
                <a:solidFill>
                  <a:schemeClr val="tx1"/>
                </a:solidFill>
              </a:rPr>
              <a:t>It contains database of objects, by default objects are inside the internal “</a:t>
            </a:r>
            <a:r>
              <a:rPr lang="en-US" sz="3600" dirty="0" err="1">
                <a:solidFill>
                  <a:schemeClr val="tx1"/>
                </a:solidFill>
              </a:rPr>
              <a:t>dbo</a:t>
            </a:r>
            <a:r>
              <a:rPr lang="en-US" sz="3600" dirty="0">
                <a:solidFill>
                  <a:schemeClr val="tx1"/>
                </a:solidFill>
              </a:rPr>
              <a:t>” schema.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Additional user schemas can be created.  Permissions can be granted to schemas as a set.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Examples: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logical 		[Staging], [ODS], [Audit], [WH]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business 	[Sales], [HR], [Acct], [Inv]</a:t>
            </a:r>
          </a:p>
          <a:p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603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353671" y="609601"/>
            <a:ext cx="10659035" cy="5516563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You are not [going to be] a </a:t>
            </a:r>
            <a:b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very good “carpenter”</a:t>
            </a:r>
          </a:p>
          <a:p>
            <a:pPr marL="0" indent="0">
              <a:buNone/>
            </a:pP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if your own house isn’t full </a:t>
            </a:r>
            <a:b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of your own projects.</a:t>
            </a:r>
          </a:p>
          <a:p>
            <a:pPr marL="0" indent="0">
              <a:buNone/>
            </a:pPr>
            <a:endParaRPr lang="en-US" altLang="en-US" sz="4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The only way to learn is to do.</a:t>
            </a:r>
          </a:p>
          <a:p>
            <a:pPr marL="0" indent="0">
              <a:buNone/>
            </a:pP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Don’t expect to learn everything from your school or employer.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65" y="1290173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55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A7B4F-4BDD-44CE-86A9-30D9DAAD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A </a:t>
            </a:r>
            <a:r>
              <a:rPr lang="en-US" sz="4400" dirty="0" err="1"/>
              <a:t>sproc</a:t>
            </a:r>
            <a:r>
              <a:rPr lang="en-US" sz="4400" dirty="0"/>
              <a:t>/view can return data from a table in another database without permissions, if the two databases share the same owner login, by enabling Cross-Database Ownership Chaining on both databases.</a:t>
            </a:r>
          </a:p>
          <a:p>
            <a:r>
              <a:rPr lang="en-US" sz="4400" dirty="0"/>
              <a:t>This is not enabled by default on user databases. It has to be enabled at the server level then activated in each database…</a:t>
            </a:r>
          </a:p>
        </p:txBody>
      </p:sp>
    </p:spTree>
    <p:extLst>
      <p:ext uri="{BB962C8B-B14F-4D97-AF65-F5344CB8AC3E}">
        <p14:creationId xmlns:p14="http://schemas.microsoft.com/office/powerpoint/2010/main" val="37308667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D739F3-09C4-40FF-983C-E7BFCD55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Any login can take advantage of Cross-Database Ownership Chaining from another database.</a:t>
            </a:r>
          </a:p>
          <a:p>
            <a:r>
              <a:rPr lang="en-US" sz="4400" dirty="0"/>
              <a:t>Stored procedures and views – not queries - can then query other databases without any additional permissions. </a:t>
            </a:r>
          </a:p>
          <a:p>
            <a:r>
              <a:rPr lang="en-US" sz="4400" dirty="0"/>
              <a:t>Which could be very helpful, or a security risk…</a:t>
            </a:r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701361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918F1C-AC22-4E78-9977-2CDB86EB8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It is possible that cross-database ownership can bypass your permissions by querying from the context of another database!  </a:t>
            </a:r>
          </a:p>
          <a:p>
            <a:r>
              <a:rPr lang="en-US" sz="4400" dirty="0"/>
              <a:t>Enabling Cross-Database Ownership Chaining increases the necessary complexity of securing your data with minimum permissions.</a:t>
            </a:r>
          </a:p>
          <a:p>
            <a:r>
              <a:rPr lang="en-US" sz="4400" dirty="0"/>
              <a:t>You probably don’t need it, do it right.</a:t>
            </a:r>
          </a:p>
        </p:txBody>
      </p:sp>
    </p:spTree>
    <p:extLst>
      <p:ext uri="{BB962C8B-B14F-4D97-AF65-F5344CB8AC3E}">
        <p14:creationId xmlns:p14="http://schemas.microsoft.com/office/powerpoint/2010/main" val="37809626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275309-2CF5-494D-8032-752C0E45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Application 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By executing </a:t>
            </a:r>
            <a:r>
              <a:rPr lang="en-US" sz="3600" dirty="0" err="1"/>
              <a:t>sp_setapprole</a:t>
            </a:r>
            <a:r>
              <a:rPr lang="en-US" sz="3600" dirty="0"/>
              <a:t>, a user connection inherits the permissions of an app role.</a:t>
            </a:r>
          </a:p>
          <a:p>
            <a:r>
              <a:rPr lang="en-US" sz="3600" dirty="0"/>
              <a:t>The application role has no permanent members, but is assigned permissions and given an app-only password.</a:t>
            </a:r>
          </a:p>
          <a:p>
            <a:r>
              <a:rPr lang="en-US" sz="3600" dirty="0"/>
              <a:t>The user connection assumes only the permissions of the application role.</a:t>
            </a:r>
          </a:p>
          <a:p>
            <a:r>
              <a:rPr lang="en-US" sz="3600" dirty="0"/>
              <a:t>You can utilize Active Directory-based Windows authentication without giving direct permissions.</a:t>
            </a:r>
          </a:p>
          <a:p>
            <a:r>
              <a:rPr lang="en-US" sz="3600" dirty="0"/>
              <a:t>Can be part of a strategy to force use of database to occur only via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9580486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DD8698-6BC6-4728-B244-48A3EBBB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Application 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Cons: </a:t>
            </a:r>
          </a:p>
          <a:p>
            <a:pPr lvl="1"/>
            <a:r>
              <a:rPr lang="en-US" sz="3600" dirty="0"/>
              <a:t>Accessing other databases requires the use of the guest role.</a:t>
            </a:r>
          </a:p>
          <a:p>
            <a:pPr lvl="1"/>
            <a:r>
              <a:rPr lang="en-US" sz="3600" dirty="0"/>
              <a:t>Connection pooling can be problematic (cookies)</a:t>
            </a:r>
          </a:p>
        </p:txBody>
      </p:sp>
    </p:spTree>
    <p:extLst>
      <p:ext uri="{BB962C8B-B14F-4D97-AF65-F5344CB8AC3E}">
        <p14:creationId xmlns:p14="http://schemas.microsoft.com/office/powerpoint/2010/main" val="39723608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0F720-AA17-42B1-B108-3F23A87D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Continued reading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http://msdn.microsoft.com/en-us/library/ms191291.aspx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https://docs.microsoft.com/en-us/sql/connect/oledb/oledb-driver-for-sql-server?view=sql-server-2017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https://blogs.msdn.microsoft.com/sqlnativeclient/2017/10/06/announcing-the-new-release-of-ole-db-driver-for-sql-server/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https://techcommunity.microsoft.com/t5/SQL-Server/ODBC-Driver-17-for-SQL-Server-Released/ba-p/385825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http://social.technet.microsoft.com/wiki/cfs-file.ashx/__key/communityserver-wikis-components-files/00-00-00-00-05/5710.Permissions_5F00_Poster_5F00_2008_5F00_R2_5F00_Wiki.pdf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http://msdn.microsoft.com/en-us/library/bb669058(v=VS.110).aspx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http://blogs.msdn.com/b/sqlsecurity/archive/2011/08/25/database-engine-permission-basics.aspx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http://msdn.microsoft.com/en-us/library/ms191465.aspx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https://docs.microsoft.com/en-us/sql/relational-databases/databases/security-best-practices-with-contained-databases?view=sql-server-2017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https://azure.microsoft.com/en-us/blog/azure-sql-database-threat-detection-your-built-in-security-expert/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https://www.slideshare.net/GrantFritchey/sql-injection-what-it-is-how-to-stop-it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http://technet.microsoft.com/en-us/library/ms187359.aspx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http://support.microsoft.com/kb/918992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https://azure.microsoft.com/en-us/documentation/articles/sql-database-aad-authentication/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https://azure.microsoft.com/en-us/documentation/articles/sql-database-manage-logins/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943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0F720-AA17-42B1-B108-3F23A87D7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en-US" sz="3600" b="1" cap="all" dirty="0">
                <a:solidFill>
                  <a:schemeClr val="accent1"/>
                </a:solidFill>
              </a:rPr>
              <a:t>Support your Local STEM Initiatives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26EE8-8C60-44EC-A68B-2BD9D0386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" r="172" b="911"/>
          <a:stretch/>
        </p:blipFill>
        <p:spPr>
          <a:xfrm>
            <a:off x="332295" y="680946"/>
            <a:ext cx="5525593" cy="4604266"/>
          </a:xfrm>
          <a:prstGeom prst="rect">
            <a:avLst/>
          </a:prstGeo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0441F8B-FA0E-4E80-AF4C-DDF0BD5D4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57889" y="2514599"/>
            <a:ext cx="6001816" cy="3662363"/>
          </a:xfrm>
        </p:spPr>
        <p:txBody>
          <a:bodyPr>
            <a:normAutofit fontScale="92500"/>
          </a:bodyPr>
          <a:lstStyle/>
          <a:p>
            <a:r>
              <a:rPr lang="en-US" dirty="0"/>
              <a:t>I encourage you to find, then donate time and money to local STEM education initiatives where you live. Get involved!</a:t>
            </a:r>
          </a:p>
          <a:p>
            <a:r>
              <a:rPr lang="en-US" dirty="0"/>
              <a:t>There is almost certainly some nonprofit where you live that needs your enthusiasm and skills to close the achievement gap.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D2786-0058-4A91-BB71-21530F0384CE}"/>
              </a:ext>
            </a:extLst>
          </p:cNvPr>
          <p:cNvSpPr/>
          <p:nvPr/>
        </p:nvSpPr>
        <p:spPr>
          <a:xfrm>
            <a:off x="194264" y="5715000"/>
            <a:ext cx="5801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https://www.thewallsproject.org/programs/futures_fund/</a:t>
            </a:r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FF0B331-CD93-4C21-8BF3-FE2AD0FD0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1" b="28889"/>
          <a:stretch/>
        </p:blipFill>
        <p:spPr bwMode="auto">
          <a:xfrm>
            <a:off x="5962227" y="681038"/>
            <a:ext cx="5848773" cy="175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1AD2DF-8E2B-4218-A8EF-FF6AB9645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8" t="23404" r="20639" b="45445"/>
          <a:stretch/>
        </p:blipFill>
        <p:spPr bwMode="auto">
          <a:xfrm>
            <a:off x="5886997" y="680992"/>
            <a:ext cx="2971800" cy="175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7627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 book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20" y="1905024"/>
            <a:ext cx="3789595" cy="462597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638807" y="609645"/>
            <a:ext cx="6095907" cy="637097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389">
              <a:defRPr/>
            </a:pPr>
            <a:r>
              <a:rPr lang="en-US" sz="36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Server 2019 Administration Inside Out</a:t>
            </a:r>
          </a:p>
          <a:p>
            <a:pPr defTabSz="914389">
              <a:defRPr/>
            </a:pPr>
            <a:r>
              <a:rPr lang="en-US" sz="36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by Microsoft Press</a:t>
            </a:r>
          </a:p>
          <a:p>
            <a:pPr defTabSz="914389">
              <a:defRPr/>
            </a:pPr>
            <a:endParaRPr lang="en-US" sz="36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endParaRPr lang="en-US" sz="36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r>
              <a:rPr lang="en-US" sz="36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2017 published Feb 2018</a:t>
            </a:r>
          </a:p>
          <a:p>
            <a:pPr defTabSz="914389">
              <a:defRPr/>
            </a:pPr>
            <a:endParaRPr lang="en-US" sz="36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r>
              <a:rPr lang="en-US" sz="36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2019 coming March 2020</a:t>
            </a:r>
          </a:p>
          <a:p>
            <a:pPr defTabSz="914389">
              <a:defRPr/>
            </a:pPr>
            <a:endParaRPr lang="en-US" sz="20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endParaRPr lang="en-US" sz="20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endParaRPr lang="en-US" sz="20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endParaRPr lang="en-US" sz="20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endParaRPr lang="en-US" sz="20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endParaRPr lang="en-US" sz="20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622AB68-80DB-4C9D-8E8B-3AC1B2AC2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2017 Inside Out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4A47C2-CD56-4B1E-AE27-9339E64E4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60" y="89840"/>
            <a:ext cx="3789594" cy="473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2997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166F8-64A3-40BE-AC80-199547E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Bio and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459" y="3872615"/>
            <a:ext cx="10972800" cy="27567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This presentation, including all source code, available at my blog:</a:t>
            </a:r>
          </a:p>
          <a:p>
            <a:pPr marL="0" indent="0" algn="ctr">
              <a:buNone/>
            </a:pPr>
            <a:r>
              <a:rPr lang="en-US" sz="6600" b="1" dirty="0">
                <a:hlinkClick r:id="rId2"/>
              </a:rPr>
              <a:t>SQLTact.com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2459" y="877224"/>
            <a:ext cx="9061142" cy="2995390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William D Assaf, MCSE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Baton Rouge SQL Server UG board</a:t>
            </a:r>
          </a:p>
          <a:p>
            <a:pPr marL="362891" lvl="0" indent="-362891" defTabSz="967710"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Principal Consultant, </a:t>
            </a:r>
            <a:r>
              <a:rPr lang="en-US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Manager at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Sparkhound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William.Assaf@sparkhound.com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Twitter: @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william_a_dba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2" descr="William Assaf">
            <a:extLst>
              <a:ext uri="{FF2B5EF4-FFF2-40B4-BE49-F238E27FC236}">
                <a16:creationId xmlns:a16="http://schemas.microsoft.com/office/drawing/2014/main" id="{2BAE5041-34BB-4C0C-A938-11DDAAA0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762041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898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166F8-64A3-40BE-AC80-199547EC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640"/>
            <a:ext cx="12192000" cy="762000"/>
          </a:xfrm>
        </p:spPr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UpCOMING</a:t>
            </a:r>
            <a:r>
              <a:rPr lang="en-US" b="1" cap="all" dirty="0">
                <a:solidFill>
                  <a:srgbClr val="3D156F"/>
                </a:solidFill>
              </a:rPr>
              <a:t> EVENTS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2459" y="877224"/>
            <a:ext cx="5555942" cy="5675976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Baton Rouge .NET UG</a:t>
            </a:r>
          </a:p>
          <a:p>
            <a:pPr lvl="1"/>
            <a:r>
              <a:rPr lang="en-US" sz="3200" dirty="0">
                <a:hlinkClick r:id="rId2"/>
              </a:rPr>
              <a:t>brdnug.org</a:t>
            </a:r>
            <a:endParaRPr lang="en-US" sz="3200" dirty="0"/>
          </a:p>
          <a:p>
            <a:pPr lvl="1"/>
            <a:r>
              <a:rPr lang="en-US" sz="3200" dirty="0"/>
              <a:t>Every 2nd Wednesday</a:t>
            </a:r>
          </a:p>
          <a:p>
            <a:pPr lvl="1"/>
            <a:endParaRPr lang="en-US" sz="3200" dirty="0"/>
          </a:p>
          <a:p>
            <a:r>
              <a:rPr lang="en-US" sz="3600" dirty="0"/>
              <a:t>Baton Rouge SQL Server UG</a:t>
            </a:r>
          </a:p>
          <a:p>
            <a:pPr lvl="1"/>
            <a:r>
              <a:rPr lang="en-US" sz="3200" dirty="0">
                <a:hlinkClick r:id="rId3"/>
              </a:rPr>
              <a:t>brssug.org</a:t>
            </a:r>
            <a:endParaRPr lang="en-US" sz="3200" dirty="0"/>
          </a:p>
          <a:p>
            <a:pPr lvl="1"/>
            <a:endParaRPr lang="en-US" sz="3200" dirty="0"/>
          </a:p>
          <a:p>
            <a:r>
              <a:rPr lang="en-US" sz="3600" dirty="0"/>
              <a:t>Baton Rouge Analytics and Intelligence Network</a:t>
            </a:r>
          </a:p>
          <a:p>
            <a:pPr lvl="1"/>
            <a:r>
              <a:rPr lang="en-US" sz="3200" dirty="0">
                <a:hlinkClick r:id="rId4"/>
              </a:rPr>
              <a:t>gobrain.org</a:t>
            </a:r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AA5FB2-E845-4232-B11F-8F2E3C4F2A89}"/>
              </a:ext>
            </a:extLst>
          </p:cNvPr>
          <p:cNvSpPr/>
          <p:nvPr/>
        </p:nvSpPr>
        <p:spPr>
          <a:xfrm>
            <a:off x="6096000" y="762000"/>
            <a:ext cx="586740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Baton Rouge SQLSaturday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At LSU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March 7 – BI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August 1 – Everything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linkClick r:id="rId5"/>
              </a:rPr>
              <a:t>SQLSaturday.com</a:t>
            </a:r>
            <a:endParaRPr lang="en-US" sz="3200" dirty="0"/>
          </a:p>
          <a:p>
            <a:pPr lvl="1"/>
            <a:endParaRPr lang="en-US" sz="3200" dirty="0"/>
          </a:p>
          <a:p>
            <a:r>
              <a:rPr lang="en-US" sz="3600" dirty="0"/>
              <a:t>Activate Conference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At LSU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September 19 2020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linkClick r:id="rId6"/>
              </a:rPr>
              <a:t>ActivateConf.com</a:t>
            </a:r>
            <a:endParaRPr lang="en-US" sz="32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9C0255-74E4-43E7-9889-B466466A4E5A}"/>
              </a:ext>
            </a:extLst>
          </p:cNvPr>
          <p:cNvCxnSpPr>
            <a:cxnSpLocks/>
          </p:cNvCxnSpPr>
          <p:nvPr/>
        </p:nvCxnSpPr>
        <p:spPr>
          <a:xfrm flipH="1">
            <a:off x="5943600" y="762000"/>
            <a:ext cx="76200" cy="5791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637645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9A375054727A4C945E2299B4DCA915" ma:contentTypeVersion="0" ma:contentTypeDescription="Create a new document." ma:contentTypeScope="" ma:versionID="de1b28439f8255a9718e7d9135f24bbd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4.xml><?xml version="1.0" encoding="utf-8"?>
<Control xmlns="http://schemas.microsoft.com/VisualStudio/2011/storyboarding/control">
  <Id Name="7aa89085-c083-4c86-af55-7590d3c9e79c" Revision="1" Stencil="System.MyShapes" StencilVersion="1.0"/>
</Control>
</file>

<file path=customXml/itemProps1.xml><?xml version="1.0" encoding="utf-8"?>
<ds:datastoreItem xmlns:ds="http://schemas.openxmlformats.org/officeDocument/2006/customXml" ds:itemID="{B7AB5544-0152-4691-A7DA-1F72E45AA1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BA6386-D4B0-4B5D-8FF1-8B01CDAF86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319B95F1-6128-476B-B834-5ABE8BE5D07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BDED1963-F13B-4D11-B2F5-BEE8D0DDB2B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4995</Words>
  <Application>Microsoft Office PowerPoint</Application>
  <PresentationFormat>Widescreen</PresentationFormat>
  <Paragraphs>699</Paragraphs>
  <Slides>99</Slides>
  <Notes>17</Notes>
  <HiddenSlides>21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99</vt:i4>
      </vt:variant>
    </vt:vector>
  </HeadingPairs>
  <TitlesOfParts>
    <vt:vector size="110" baseType="lpstr">
      <vt:lpstr>Calibri</vt:lpstr>
      <vt:lpstr>Wingdings</vt:lpstr>
      <vt:lpstr>Panton</vt:lpstr>
      <vt:lpstr>Roboto</vt:lpstr>
      <vt:lpstr>Consolas</vt:lpstr>
      <vt:lpstr>Arial</vt:lpstr>
      <vt:lpstr>Calibri Light</vt:lpstr>
      <vt:lpstr>SQLSaturday Powerpoint - New</vt:lpstr>
      <vt:lpstr>1_SQLSaturday Powerpoint - New</vt:lpstr>
      <vt:lpstr>Office Theme</vt:lpstr>
      <vt:lpstr>1_Office Theme</vt:lpstr>
      <vt:lpstr>SQL Security Principals  and Permissions 101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Habits</vt:lpstr>
      <vt:lpstr>Database Terminology</vt:lpstr>
      <vt:lpstr>What’s Not a Database</vt:lpstr>
      <vt:lpstr>What’s Not a Database</vt:lpstr>
      <vt:lpstr>MS Access is a “Database Simulator”</vt:lpstr>
      <vt:lpstr>What is a Database</vt:lpstr>
      <vt:lpstr>ACID Compliant Databases</vt:lpstr>
      <vt:lpstr>NoSQL</vt:lpstr>
      <vt:lpstr>NoSQL</vt:lpstr>
      <vt:lpstr>NoSQL</vt:lpstr>
      <vt:lpstr>PaaS</vt:lpstr>
      <vt:lpstr>How to get SQL Server - Editions</vt:lpstr>
      <vt:lpstr>How to get SQL Server - Editions</vt:lpstr>
      <vt:lpstr>How to get SQL Server - Tools</vt:lpstr>
      <vt:lpstr>Accessing your SQL Server</vt:lpstr>
      <vt:lpstr>Why is SECURITY important?</vt:lpstr>
      <vt:lpstr>Login vs usEr</vt:lpstr>
      <vt:lpstr>LOGIN VS USER</vt:lpstr>
      <vt:lpstr>On the topic of Groups…</vt:lpstr>
      <vt:lpstr>On the topic of Groups…</vt:lpstr>
      <vt:lpstr>Roles</vt:lpstr>
      <vt:lpstr>PUBLIC</vt:lpstr>
      <vt:lpstr>PUBLIC</vt:lpstr>
      <vt:lpstr>GUEST</vt:lpstr>
      <vt:lpstr>Logins</vt:lpstr>
      <vt:lpstr>Logins vs users</vt:lpstr>
      <vt:lpstr>Sql logins</vt:lpstr>
      <vt:lpstr>Windows vs SQL Auth</vt:lpstr>
      <vt:lpstr>Windows vs SQL Auth</vt:lpstr>
      <vt:lpstr>Apps + windows auth</vt:lpstr>
      <vt:lpstr>Logins + users</vt:lpstr>
      <vt:lpstr>User MAPPING</vt:lpstr>
      <vt:lpstr>Orphaned sid</vt:lpstr>
      <vt:lpstr>Fix orphaned sid</vt:lpstr>
      <vt:lpstr>Sql login migration</vt:lpstr>
      <vt:lpstr>Sql login migration</vt:lpstr>
      <vt:lpstr>Sql login SIDS</vt:lpstr>
      <vt:lpstr>Contained databases</vt:lpstr>
      <vt:lpstr>Contained databases</vt:lpstr>
      <vt:lpstr>Contained databases</vt:lpstr>
      <vt:lpstr>Contained databases</vt:lpstr>
      <vt:lpstr>Azure SQL DB </vt:lpstr>
      <vt:lpstr>Azure SQL DB </vt:lpstr>
      <vt:lpstr>Azure SQL DB </vt:lpstr>
      <vt:lpstr>Azure SQL DB </vt:lpstr>
      <vt:lpstr>A BIT ON Connection providers</vt:lpstr>
      <vt:lpstr>Basic user permissions</vt:lpstr>
      <vt:lpstr>USEFUL permissions</vt:lpstr>
      <vt:lpstr>Basic user permissions SAMPLE SCENARIO</vt:lpstr>
      <vt:lpstr>More USEFUL permissions</vt:lpstr>
      <vt:lpstr>GOTTA KEEP EM SEPARATED</vt:lpstr>
      <vt:lpstr>CONTROL permissions</vt:lpstr>
      <vt:lpstr>Testing Permissions with EXECUTE AS</vt:lpstr>
      <vt:lpstr>Testing Permissions with EXECUTE AS</vt:lpstr>
      <vt:lpstr>SQL INJECTION</vt:lpstr>
      <vt:lpstr>SQL INJECTION</vt:lpstr>
      <vt:lpstr>SQL Injection</vt:lpstr>
      <vt:lpstr>what can you do to prevent SQL Injection?</vt:lpstr>
      <vt:lpstr>what can you do to prevent SQL Injection?</vt:lpstr>
      <vt:lpstr>what can you do to prevent SQL Injection?</vt:lpstr>
      <vt:lpstr>AZURE threat detection</vt:lpstr>
      <vt:lpstr>Feature Restrictions</vt:lpstr>
      <vt:lpstr>SSMS Vulnerability Assessment</vt:lpstr>
      <vt:lpstr>Stored procedures</vt:lpstr>
      <vt:lpstr>Stored procedures</vt:lpstr>
      <vt:lpstr>Stored procedures</vt:lpstr>
      <vt:lpstr>Views</vt:lpstr>
      <vt:lpstr>User-Defined Functions (UDF)</vt:lpstr>
      <vt:lpstr>laB</vt:lpstr>
      <vt:lpstr>Builtin\administratorS</vt:lpstr>
      <vt:lpstr>dbo</vt:lpstr>
      <vt:lpstr>dbo</vt:lpstr>
      <vt:lpstr>ownership</vt:lpstr>
      <vt:lpstr>Schemas</vt:lpstr>
      <vt:lpstr>Cross database ownership</vt:lpstr>
      <vt:lpstr>Cross database ownership</vt:lpstr>
      <vt:lpstr>Cross database ownership</vt:lpstr>
      <vt:lpstr>Application roles</vt:lpstr>
      <vt:lpstr>Application roles</vt:lpstr>
      <vt:lpstr>Continued reading</vt:lpstr>
      <vt:lpstr>Support your Local STEM Initiatives</vt:lpstr>
      <vt:lpstr>SQL Server 2017 Inside Out</vt:lpstr>
      <vt:lpstr>Bio and contact</vt:lpstr>
      <vt:lpstr>UpCOMING EVENTS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Security Principals  and Permissions 101</dc:title>
  <dc:creator>William Assaf</dc:creator>
  <cp:lastModifiedBy>William Assaf</cp:lastModifiedBy>
  <cp:revision>1</cp:revision>
  <dcterms:created xsi:type="dcterms:W3CDTF">2020-02-20T19:21:27Z</dcterms:created>
  <dcterms:modified xsi:type="dcterms:W3CDTF">2020-02-20T20:36:47Z</dcterms:modified>
</cp:coreProperties>
</file>